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 id="2147483722" r:id="rId4"/>
  </p:sldMasterIdLst>
  <p:notesMasterIdLst>
    <p:notesMasterId r:id="rId39"/>
  </p:notesMasterIdLst>
  <p:sldIdLst>
    <p:sldId id="256" r:id="rId5"/>
    <p:sldId id="335" r:id="rId6"/>
    <p:sldId id="575" r:id="rId7"/>
    <p:sldId id="576" r:id="rId8"/>
    <p:sldId id="559" r:id="rId9"/>
    <p:sldId id="567" r:id="rId10"/>
    <p:sldId id="568" r:id="rId11"/>
    <p:sldId id="569" r:id="rId12"/>
    <p:sldId id="570" r:id="rId13"/>
    <p:sldId id="571" r:id="rId14"/>
    <p:sldId id="574" r:id="rId15"/>
    <p:sldId id="453" r:id="rId16"/>
    <p:sldId id="572" r:id="rId17"/>
    <p:sldId id="583" r:id="rId18"/>
    <p:sldId id="584" r:id="rId19"/>
    <p:sldId id="585" r:id="rId20"/>
    <p:sldId id="586" r:id="rId21"/>
    <p:sldId id="587" r:id="rId22"/>
    <p:sldId id="588" r:id="rId23"/>
    <p:sldId id="589" r:id="rId24"/>
    <p:sldId id="590" r:id="rId25"/>
    <p:sldId id="591" r:id="rId26"/>
    <p:sldId id="573" r:id="rId27"/>
    <p:sldId id="593" r:id="rId28"/>
    <p:sldId id="592" r:id="rId29"/>
    <p:sldId id="577" r:id="rId30"/>
    <p:sldId id="578" r:id="rId31"/>
    <p:sldId id="579" r:id="rId32"/>
    <p:sldId id="595" r:id="rId33"/>
    <p:sldId id="596" r:id="rId34"/>
    <p:sldId id="580" r:id="rId35"/>
    <p:sldId id="582" r:id="rId36"/>
    <p:sldId id="594" r:id="rId37"/>
    <p:sldId id="581" r:id="rId3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p:normalViewPr>
  <p:slideViewPr>
    <p:cSldViewPr snapToGrid="0">
      <p:cViewPr varScale="1">
        <p:scale>
          <a:sx n="74" d="100"/>
          <a:sy n="74" d="100"/>
        </p:scale>
        <p:origin x="139" y="67"/>
      </p:cViewPr>
      <p:guideLst/>
    </p:cSldViewPr>
  </p:slideViewPr>
  <p:outlineViewPr>
    <p:cViewPr>
      <p:scale>
        <a:sx n="33" d="100"/>
        <a:sy n="33" d="100"/>
      </p:scale>
      <p:origin x="0" y="-11357"/>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563F15-9FA6-44FA-A713-AED70E067E34}" type="datetimeFigureOut">
              <a:rPr lang="nl-NL" smtClean="0"/>
              <a:t>19-4-2024</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03D8F2-6048-415E-A307-3959553C6595}" type="slidenum">
              <a:rPr lang="nl-NL" smtClean="0"/>
              <a:t>‹#›</a:t>
            </a:fld>
            <a:endParaRPr lang="nl-NL"/>
          </a:p>
        </p:txBody>
      </p:sp>
    </p:spTree>
    <p:extLst>
      <p:ext uri="{BB962C8B-B14F-4D97-AF65-F5344CB8AC3E}">
        <p14:creationId xmlns:p14="http://schemas.microsoft.com/office/powerpoint/2010/main" val="173507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9025D-745B-5379-036F-013772DCE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73E01993-040E-D07D-70AE-B416D6CAFB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453F0BB7-7A95-A7C2-5869-EBC7B1618BCB}"/>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5216AFFB-1CD5-E1EF-9A00-67DAAC5A26C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4981A53-7DE7-426D-1EB3-DFB2F697E7DB}"/>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219594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6E6E-3E31-AA3F-A618-A1F6896D0812}"/>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F8F5CDB3-BBB6-5D92-65C1-4F1FDD726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5B5A76BC-B91A-20E2-453D-5FAE8DBF879E}"/>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F32E02DB-B569-39E6-B0F6-0DD4C648572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5C2EFD7-718F-11A7-3F28-BDABBE95DB65}"/>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2514670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1C161A-F994-1F6A-962D-7F745A60D9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5D87D3A9-A218-78F4-18FD-A12E8410E8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B5A9D7AC-1753-2907-421D-B16A6D7F9F00}"/>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5D5157EC-79A4-8014-49A6-4AEB9624D35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DEBB4679-1B3F-F8C8-837A-6DA94B56A33E}"/>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1519666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9"/>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3240952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60906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8"/>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2751596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0E50AE9-7C30-405E-912E-D8610EAB2B55}"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3776375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4"/>
            <a:ext cx="5389033"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0E50AE9-7C30-405E-912E-D8610EAB2B55}" type="datetimeFigureOut">
              <a:rPr lang="nl-NL" smtClean="0"/>
              <a:pPr/>
              <a:t>19-4-2024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75600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0E50AE9-7C30-405E-912E-D8610EAB2B55}" type="datetimeFigureOut">
              <a:rPr lang="nl-NL" smtClean="0"/>
              <a:pPr/>
              <a:t>19-4-2024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3763444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0E50AE9-7C30-405E-912E-D8610EAB2B55}" type="datetimeFigureOut">
              <a:rPr lang="nl-NL" smtClean="0"/>
              <a:pPr/>
              <a:t>19-4-2024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2243472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9"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0E50AE9-7C30-405E-912E-D8610EAB2B55}"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77012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18AD-521C-7A7B-19E9-F527138BC9F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7246E7C-22C1-DF85-27D2-35FA47548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AC04F70-D3EB-BFE1-169B-5490C37C5334}"/>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42DF50B1-DAB5-EC43-A95F-84B2FBA331BD}"/>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01F2064-9096-070E-91B3-A54EF40850F3}"/>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4130000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0E50AE9-7C30-405E-912E-D8610EAB2B55}"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153032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2209313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1" y="274646"/>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6"/>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D49E742-40FA-4059-A29B-737C19CF86AD}" type="slidenum">
              <a:rPr lang="nl-NL" smtClean="0"/>
              <a:pPr/>
              <a:t>‹#›</a:t>
            </a:fld>
            <a:endParaRPr lang="nl-NL"/>
          </a:p>
        </p:txBody>
      </p:sp>
    </p:spTree>
    <p:extLst>
      <p:ext uri="{BB962C8B-B14F-4D97-AF65-F5344CB8AC3E}">
        <p14:creationId xmlns:p14="http://schemas.microsoft.com/office/powerpoint/2010/main" val="4163764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5"/>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904" indent="0" algn="ctr">
              <a:buNone/>
              <a:defRPr>
                <a:solidFill>
                  <a:schemeClr val="tx1">
                    <a:tint val="75000"/>
                  </a:schemeClr>
                </a:solidFill>
              </a:defRPr>
            </a:lvl2pPr>
            <a:lvl3pPr marL="913809" indent="0" algn="ctr">
              <a:buNone/>
              <a:defRPr>
                <a:solidFill>
                  <a:schemeClr val="tx1">
                    <a:tint val="75000"/>
                  </a:schemeClr>
                </a:solidFill>
              </a:defRPr>
            </a:lvl3pPr>
            <a:lvl4pPr marL="1370714" indent="0" algn="ctr">
              <a:buNone/>
              <a:defRPr>
                <a:solidFill>
                  <a:schemeClr val="tx1">
                    <a:tint val="75000"/>
                  </a:schemeClr>
                </a:solidFill>
              </a:defRPr>
            </a:lvl4pPr>
            <a:lvl5pPr marL="1827617" indent="0" algn="ctr">
              <a:buNone/>
              <a:defRPr>
                <a:solidFill>
                  <a:schemeClr val="tx1">
                    <a:tint val="75000"/>
                  </a:schemeClr>
                </a:solidFill>
              </a:defRPr>
            </a:lvl5pPr>
            <a:lvl6pPr marL="2284522" indent="0" algn="ctr">
              <a:buNone/>
              <a:defRPr>
                <a:solidFill>
                  <a:schemeClr val="tx1">
                    <a:tint val="75000"/>
                  </a:schemeClr>
                </a:solidFill>
              </a:defRPr>
            </a:lvl6pPr>
            <a:lvl7pPr marL="2741426" indent="0" algn="ctr">
              <a:buNone/>
              <a:defRPr>
                <a:solidFill>
                  <a:schemeClr val="tx1">
                    <a:tint val="75000"/>
                  </a:schemeClr>
                </a:solidFill>
              </a:defRPr>
            </a:lvl7pPr>
            <a:lvl8pPr marL="3198328" indent="0" algn="ctr">
              <a:buNone/>
              <a:defRPr>
                <a:solidFill>
                  <a:schemeClr val="tx1">
                    <a:tint val="75000"/>
                  </a:schemeClr>
                </a:solidFill>
              </a:defRPr>
            </a:lvl8pPr>
            <a:lvl9pPr marL="3655234"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731543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2827344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10"/>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904" indent="0">
              <a:buNone/>
              <a:defRPr sz="1800">
                <a:solidFill>
                  <a:schemeClr val="tx1">
                    <a:tint val="75000"/>
                  </a:schemeClr>
                </a:solidFill>
              </a:defRPr>
            </a:lvl2pPr>
            <a:lvl3pPr marL="913809" indent="0">
              <a:buNone/>
              <a:defRPr sz="1600">
                <a:solidFill>
                  <a:schemeClr val="tx1">
                    <a:tint val="75000"/>
                  </a:schemeClr>
                </a:solidFill>
              </a:defRPr>
            </a:lvl3pPr>
            <a:lvl4pPr marL="1370714" indent="0">
              <a:buNone/>
              <a:defRPr sz="1400">
                <a:solidFill>
                  <a:schemeClr val="tx1">
                    <a:tint val="75000"/>
                  </a:schemeClr>
                </a:solidFill>
              </a:defRPr>
            </a:lvl4pPr>
            <a:lvl5pPr marL="1827617" indent="0">
              <a:buNone/>
              <a:defRPr sz="1400">
                <a:solidFill>
                  <a:schemeClr val="tx1">
                    <a:tint val="75000"/>
                  </a:schemeClr>
                </a:solidFill>
              </a:defRPr>
            </a:lvl5pPr>
            <a:lvl6pPr marL="2284522" indent="0">
              <a:buNone/>
              <a:defRPr sz="1400">
                <a:solidFill>
                  <a:schemeClr val="tx1">
                    <a:tint val="75000"/>
                  </a:schemeClr>
                </a:solidFill>
              </a:defRPr>
            </a:lvl6pPr>
            <a:lvl7pPr marL="2741426" indent="0">
              <a:buNone/>
              <a:defRPr sz="1400">
                <a:solidFill>
                  <a:schemeClr val="tx1">
                    <a:tint val="75000"/>
                  </a:schemeClr>
                </a:solidFill>
              </a:defRPr>
            </a:lvl7pPr>
            <a:lvl8pPr marL="3198328" indent="0">
              <a:buNone/>
              <a:defRPr sz="1400">
                <a:solidFill>
                  <a:schemeClr val="tx1">
                    <a:tint val="75000"/>
                  </a:schemeClr>
                </a:solidFill>
              </a:defRPr>
            </a:lvl8pPr>
            <a:lvl9pPr marL="3655234"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3072710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49298A3-0F67-4BEA-9DA8-7BE0801A4D8A}"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1073308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4"/>
            <a:ext cx="5386917" cy="639763"/>
          </a:xfrm>
        </p:spPr>
        <p:txBody>
          <a:bodyPr anchor="b"/>
          <a:lstStyle>
            <a:lvl1pPr marL="0" indent="0">
              <a:buNone/>
              <a:defRPr sz="2400" b="1"/>
            </a:lvl1pPr>
            <a:lvl2pPr marL="456904" indent="0">
              <a:buNone/>
              <a:defRPr sz="2000" b="1"/>
            </a:lvl2pPr>
            <a:lvl3pPr marL="913809" indent="0">
              <a:buNone/>
              <a:defRPr sz="1800" b="1"/>
            </a:lvl3pPr>
            <a:lvl4pPr marL="1370714" indent="0">
              <a:buNone/>
              <a:defRPr sz="1600" b="1"/>
            </a:lvl4pPr>
            <a:lvl5pPr marL="1827617" indent="0">
              <a:buNone/>
              <a:defRPr sz="1600" b="1"/>
            </a:lvl5pPr>
            <a:lvl6pPr marL="2284522" indent="0">
              <a:buNone/>
              <a:defRPr sz="1600" b="1"/>
            </a:lvl6pPr>
            <a:lvl7pPr marL="2741426" indent="0">
              <a:buNone/>
              <a:defRPr sz="1600" b="1"/>
            </a:lvl7pPr>
            <a:lvl8pPr marL="3198328" indent="0">
              <a:buNone/>
              <a:defRPr sz="1600" b="1"/>
            </a:lvl8pPr>
            <a:lvl9pPr marL="3655234"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78" y="1535114"/>
            <a:ext cx="5389033" cy="639763"/>
          </a:xfrm>
        </p:spPr>
        <p:txBody>
          <a:bodyPr anchor="b"/>
          <a:lstStyle>
            <a:lvl1pPr marL="0" indent="0">
              <a:buNone/>
              <a:defRPr sz="2400" b="1"/>
            </a:lvl1pPr>
            <a:lvl2pPr marL="456904" indent="0">
              <a:buNone/>
              <a:defRPr sz="2000" b="1"/>
            </a:lvl2pPr>
            <a:lvl3pPr marL="913809" indent="0">
              <a:buNone/>
              <a:defRPr sz="1800" b="1"/>
            </a:lvl3pPr>
            <a:lvl4pPr marL="1370714" indent="0">
              <a:buNone/>
              <a:defRPr sz="1600" b="1"/>
            </a:lvl4pPr>
            <a:lvl5pPr marL="1827617" indent="0">
              <a:buNone/>
              <a:defRPr sz="1600" b="1"/>
            </a:lvl5pPr>
            <a:lvl6pPr marL="2284522" indent="0">
              <a:buNone/>
              <a:defRPr sz="1600" b="1"/>
            </a:lvl6pPr>
            <a:lvl7pPr marL="2741426" indent="0">
              <a:buNone/>
              <a:defRPr sz="1600" b="1"/>
            </a:lvl7pPr>
            <a:lvl8pPr marL="3198328" indent="0">
              <a:buNone/>
              <a:defRPr sz="1600" b="1"/>
            </a:lvl8pPr>
            <a:lvl9pPr marL="3655234"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49298A3-0F67-4BEA-9DA8-7BE0801A4D8A}" type="datetimeFigureOut">
              <a:rPr lang="nl-NL" smtClean="0"/>
              <a:pPr/>
              <a:t>19-4-2024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2183582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749298A3-0F67-4BEA-9DA8-7BE0801A4D8A}" type="datetimeFigureOut">
              <a:rPr lang="nl-NL" smtClean="0"/>
              <a:pPr/>
              <a:t>19-4-2024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137344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49298A3-0F67-4BEA-9DA8-7BE0801A4D8A}" type="datetimeFigureOut">
              <a:rPr lang="nl-NL" smtClean="0"/>
              <a:pPr/>
              <a:t>19-4-2024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3904809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D4155-6A8F-6168-686E-116D29682B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658DEA3A-A11C-468A-F760-CE7B38E66D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99EF98-1565-43D5-C29E-EC77D3727A42}"/>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B47EDA19-222E-A1BB-2D27-5941CDE7B1B1}"/>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08E28C9-9700-2E85-E3DB-811CAA1202BF}"/>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2322188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40"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400"/>
            </a:lvl1pPr>
            <a:lvl2pPr marL="456904" indent="0">
              <a:buNone/>
              <a:defRPr sz="1200"/>
            </a:lvl2pPr>
            <a:lvl3pPr marL="913809" indent="0">
              <a:buNone/>
              <a:defRPr sz="1000"/>
            </a:lvl3pPr>
            <a:lvl4pPr marL="1370714" indent="0">
              <a:buNone/>
              <a:defRPr sz="900"/>
            </a:lvl4pPr>
            <a:lvl5pPr marL="1827617" indent="0">
              <a:buNone/>
              <a:defRPr sz="900"/>
            </a:lvl5pPr>
            <a:lvl6pPr marL="2284522" indent="0">
              <a:buNone/>
              <a:defRPr sz="900"/>
            </a:lvl6pPr>
            <a:lvl7pPr marL="2741426" indent="0">
              <a:buNone/>
              <a:defRPr sz="900"/>
            </a:lvl7pPr>
            <a:lvl8pPr marL="3198328" indent="0">
              <a:buNone/>
              <a:defRPr sz="900"/>
            </a:lvl8pPr>
            <a:lvl9pPr marL="365523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49298A3-0F67-4BEA-9DA8-7BE0801A4D8A}"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1902980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2"/>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904" indent="0">
              <a:buNone/>
              <a:defRPr sz="2800"/>
            </a:lvl2pPr>
            <a:lvl3pPr marL="913809" indent="0">
              <a:buNone/>
              <a:defRPr sz="2400"/>
            </a:lvl3pPr>
            <a:lvl4pPr marL="1370714" indent="0">
              <a:buNone/>
              <a:defRPr sz="2000"/>
            </a:lvl4pPr>
            <a:lvl5pPr marL="1827617" indent="0">
              <a:buNone/>
              <a:defRPr sz="2000"/>
            </a:lvl5pPr>
            <a:lvl6pPr marL="2284522" indent="0">
              <a:buNone/>
              <a:defRPr sz="2000"/>
            </a:lvl6pPr>
            <a:lvl7pPr marL="2741426" indent="0">
              <a:buNone/>
              <a:defRPr sz="2000"/>
            </a:lvl7pPr>
            <a:lvl8pPr marL="3198328" indent="0">
              <a:buNone/>
              <a:defRPr sz="2000"/>
            </a:lvl8pPr>
            <a:lvl9pPr marL="3655234" indent="0">
              <a:buNone/>
              <a:defRPr sz="2000"/>
            </a:lvl9pPr>
          </a:lstStyle>
          <a:p>
            <a:endParaRPr lang="nl-NL"/>
          </a:p>
        </p:txBody>
      </p:sp>
      <p:sp>
        <p:nvSpPr>
          <p:cNvPr id="4" name="Tijdelijke aanduiding voor tekst 3"/>
          <p:cNvSpPr>
            <a:spLocks noGrp="1"/>
          </p:cNvSpPr>
          <p:nvPr>
            <p:ph type="body" sz="half" idx="2"/>
          </p:nvPr>
        </p:nvSpPr>
        <p:spPr>
          <a:xfrm>
            <a:off x="2389717" y="5367344"/>
            <a:ext cx="7315200" cy="804863"/>
          </a:xfrm>
        </p:spPr>
        <p:txBody>
          <a:bodyPr/>
          <a:lstStyle>
            <a:lvl1pPr marL="0" indent="0">
              <a:buNone/>
              <a:defRPr sz="1400"/>
            </a:lvl1pPr>
            <a:lvl2pPr marL="456904" indent="0">
              <a:buNone/>
              <a:defRPr sz="1200"/>
            </a:lvl2pPr>
            <a:lvl3pPr marL="913809" indent="0">
              <a:buNone/>
              <a:defRPr sz="1000"/>
            </a:lvl3pPr>
            <a:lvl4pPr marL="1370714" indent="0">
              <a:buNone/>
              <a:defRPr sz="900"/>
            </a:lvl4pPr>
            <a:lvl5pPr marL="1827617" indent="0">
              <a:buNone/>
              <a:defRPr sz="900"/>
            </a:lvl5pPr>
            <a:lvl6pPr marL="2284522" indent="0">
              <a:buNone/>
              <a:defRPr sz="900"/>
            </a:lvl6pPr>
            <a:lvl7pPr marL="2741426" indent="0">
              <a:buNone/>
              <a:defRPr sz="900"/>
            </a:lvl7pPr>
            <a:lvl8pPr marL="3198328" indent="0">
              <a:buNone/>
              <a:defRPr sz="900"/>
            </a:lvl8pPr>
            <a:lvl9pPr marL="3655234"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749298A3-0F67-4BEA-9DA8-7BE0801A4D8A}" type="datetimeFigureOut">
              <a:rPr lang="nl-NL" smtClean="0"/>
              <a:pPr/>
              <a:t>19-4-2024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3731272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4262511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1" y="274645"/>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5"/>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797AE71-A47A-47D2-9FFD-F013845F2D62}" type="slidenum">
              <a:rPr lang="nl-NL" smtClean="0"/>
              <a:pPr/>
              <a:t>‹#›</a:t>
            </a:fld>
            <a:endParaRPr lang="nl-NL"/>
          </a:p>
        </p:txBody>
      </p:sp>
    </p:spTree>
    <p:extLst>
      <p:ext uri="{BB962C8B-B14F-4D97-AF65-F5344CB8AC3E}">
        <p14:creationId xmlns:p14="http://schemas.microsoft.com/office/powerpoint/2010/main" val="3044528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kstdia">
    <p:spTree>
      <p:nvGrpSpPr>
        <p:cNvPr id="1" name=""/>
        <p:cNvGrpSpPr/>
        <p:nvPr/>
      </p:nvGrpSpPr>
      <p:grpSpPr>
        <a:xfrm>
          <a:off x="0" y="0"/>
          <a:ext cx="0" cy="0"/>
          <a:chOff x="0" y="0"/>
          <a:chExt cx="0" cy="0"/>
        </a:xfrm>
      </p:grpSpPr>
      <p:sp>
        <p:nvSpPr>
          <p:cNvPr id="5" name="Tekstvak 4"/>
          <p:cNvSpPr txBox="1">
            <a:spLocks noChangeArrowheads="1"/>
          </p:cNvSpPr>
          <p:nvPr userDrawn="1"/>
        </p:nvSpPr>
        <p:spPr bwMode="auto">
          <a:xfrm>
            <a:off x="7486659" y="6625639"/>
            <a:ext cx="4176183" cy="23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1" rIns="91378" bIns="45691"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nl-NL" sz="900">
                <a:solidFill>
                  <a:schemeClr val="bg1"/>
                </a:solidFill>
              </a:rPr>
              <a:t>Vrije Universiteit Amsterdam</a:t>
            </a:r>
          </a:p>
        </p:txBody>
      </p:sp>
      <p:pic>
        <p:nvPicPr>
          <p:cNvPr id="6" name="Afbeelding 19" descr="VU_NL_400px-1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08757" y="6237297"/>
            <a:ext cx="1377951"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jdelijke aanduiding voor tekst 13"/>
          <p:cNvSpPr>
            <a:spLocks noGrp="1"/>
          </p:cNvSpPr>
          <p:nvPr>
            <p:ph type="body" sz="quarter" idx="10"/>
          </p:nvPr>
        </p:nvSpPr>
        <p:spPr>
          <a:xfrm>
            <a:off x="430557" y="1440000"/>
            <a:ext cx="11281457" cy="4968000"/>
          </a:xfrm>
        </p:spPr>
        <p:txBody>
          <a:bodyPr>
            <a:noAutofit/>
          </a:bodyPr>
          <a:lstStyle>
            <a:lvl1pPr marL="269825" indent="0">
              <a:spcBef>
                <a:spcPts val="0"/>
              </a:spcBef>
              <a:buNone/>
              <a:defRPr sz="2600">
                <a:latin typeface="Calibri" panose="020F0502020204030204" pitchFamily="34" charset="0"/>
                <a:cs typeface="Calibri" panose="020F0502020204030204" pitchFamily="34" charset="0"/>
              </a:defRPr>
            </a:lvl1pPr>
            <a:lvl2pPr marL="269825" indent="-269825">
              <a:spcBef>
                <a:spcPts val="0"/>
              </a:spcBef>
              <a:buClr>
                <a:srgbClr val="C00000"/>
              </a:buClr>
              <a:buSzPct val="80000"/>
              <a:buFont typeface="Wingdings" charset="2"/>
              <a:buChar char="§"/>
              <a:defRPr sz="2600">
                <a:latin typeface="Calibri" panose="020F0502020204030204" pitchFamily="34" charset="0"/>
                <a:cs typeface="Calibri" panose="020F0502020204030204" pitchFamily="34" charset="0"/>
              </a:defRPr>
            </a:lvl2pPr>
            <a:lvl3pPr marL="536228" indent="-266528">
              <a:spcBef>
                <a:spcPts val="0"/>
              </a:spcBef>
              <a:buClr>
                <a:srgbClr val="C00000"/>
              </a:buClr>
              <a:buSzPct val="80000"/>
              <a:buFont typeface="Lucida Grande"/>
              <a:buChar char="&gt;"/>
              <a:defRPr sz="2000">
                <a:latin typeface="Calibri" panose="020F0502020204030204" pitchFamily="34" charset="0"/>
              </a:defRPr>
            </a:lvl3pPr>
            <a:lvl4pPr marL="809101" indent="-272871">
              <a:spcBef>
                <a:spcPts val="0"/>
              </a:spcBef>
              <a:buClr>
                <a:srgbClr val="C00000"/>
              </a:buClr>
              <a:buSzPct val="80000"/>
              <a:buFont typeface="Arial"/>
              <a:buChar char="&gt;"/>
              <a:defRPr sz="2000">
                <a:latin typeface="Calibri" panose="020F0502020204030204" pitchFamily="34" charset="0"/>
              </a:defRPr>
            </a:lvl4pPr>
            <a:lvl5pPr marL="1070870" indent="-261769">
              <a:spcBef>
                <a:spcPts val="0"/>
              </a:spcBef>
              <a:buClr>
                <a:srgbClr val="C00000"/>
              </a:buClr>
              <a:buSzPct val="80000"/>
              <a:buFont typeface="Arial"/>
              <a:buChar char="&gt;"/>
              <a:defRPr sz="200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Tree>
    <p:extLst>
      <p:ext uri="{BB962C8B-B14F-4D97-AF65-F5344CB8AC3E}">
        <p14:creationId xmlns:p14="http://schemas.microsoft.com/office/powerpoint/2010/main" val="405371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kstdia met faculteitslogo">
    <p:spTree>
      <p:nvGrpSpPr>
        <p:cNvPr id="1" name=""/>
        <p:cNvGrpSpPr/>
        <p:nvPr/>
      </p:nvGrpSpPr>
      <p:grpSpPr>
        <a:xfrm>
          <a:off x="0" y="0"/>
          <a:ext cx="0" cy="0"/>
          <a:chOff x="0" y="0"/>
          <a:chExt cx="0" cy="0"/>
        </a:xfrm>
      </p:grpSpPr>
      <p:sp>
        <p:nvSpPr>
          <p:cNvPr id="4" name="Rechthoek 6"/>
          <p:cNvSpPr/>
          <p:nvPr userDrawn="1"/>
        </p:nvSpPr>
        <p:spPr>
          <a:xfrm>
            <a:off x="0" y="6616709"/>
            <a:ext cx="12192000" cy="502239"/>
          </a:xfrm>
          <a:prstGeom prst="rect">
            <a:avLst/>
          </a:prstGeom>
          <a:solidFill>
            <a:srgbClr val="00A389">
              <a:alpha val="89804"/>
            </a:srgbClr>
          </a:solidFill>
          <a:ln>
            <a:noFill/>
          </a:ln>
        </p:spPr>
        <p:txBody>
          <a:bodyPr lIns="179882" tIns="0" rIns="0" bIns="179882">
            <a:spAutoFit/>
          </a:bodyPr>
          <a:lstStyle/>
          <a:p>
            <a:pPr fontAlgn="auto">
              <a:lnSpc>
                <a:spcPts val="2500"/>
              </a:lnSpc>
              <a:spcBef>
                <a:spcPct val="20000"/>
              </a:spcBef>
              <a:spcAft>
                <a:spcPts val="0"/>
              </a:spcAft>
              <a:buFont typeface="Arial" pitchFamily="34" charset="0"/>
              <a:buNone/>
              <a:defRPr/>
            </a:pPr>
            <a:endParaRPr lang="nl-NL" sz="2400">
              <a:solidFill>
                <a:schemeClr val="bg1"/>
              </a:solidFill>
              <a:latin typeface="Arial Narrow" pitchFamily="34" charset="0"/>
              <a:cs typeface="+mn-cs"/>
            </a:endParaRPr>
          </a:p>
        </p:txBody>
      </p:sp>
      <p:sp>
        <p:nvSpPr>
          <p:cNvPr id="5" name="Driehoekje"/>
          <p:cNvSpPr/>
          <p:nvPr userDrawn="1"/>
        </p:nvSpPr>
        <p:spPr>
          <a:xfrm flipV="1">
            <a:off x="679457" y="1079508"/>
            <a:ext cx="262467" cy="107951"/>
          </a:xfrm>
          <a:prstGeom prst="triangle">
            <a:avLst/>
          </a:prstGeom>
          <a:solidFill>
            <a:srgbClr val="80B931">
              <a:alpha val="89804"/>
            </a:srgbClr>
          </a:solidFill>
          <a:ln w="6350">
            <a:noFill/>
          </a:ln>
          <a:effectLst>
            <a:outerShdw blurRad="50800" dist="38100" dir="5400000" algn="ctr" rotWithShape="0">
              <a:srgbClr val="A6A6A6">
                <a:alpha val="40000"/>
              </a:srgbClr>
            </a:outerShdw>
          </a:effectLst>
        </p:spPr>
        <p:style>
          <a:lnRef idx="2">
            <a:schemeClr val="accent3">
              <a:shade val="50000"/>
            </a:schemeClr>
          </a:lnRef>
          <a:fillRef idx="1">
            <a:schemeClr val="accent3"/>
          </a:fillRef>
          <a:effectRef idx="0">
            <a:schemeClr val="accent3"/>
          </a:effectRef>
          <a:fontRef idx="minor">
            <a:schemeClr val="lt1"/>
          </a:fontRef>
        </p:style>
        <p:txBody>
          <a:bodyPr lIns="91378" tIns="45691" rIns="91378" bIns="45691" anchor="ctr"/>
          <a:lstStyle/>
          <a:p>
            <a:pPr algn="ctr" fontAlgn="auto">
              <a:spcBef>
                <a:spcPts val="0"/>
              </a:spcBef>
              <a:spcAft>
                <a:spcPts val="0"/>
              </a:spcAft>
              <a:defRPr/>
            </a:pPr>
            <a:endParaRPr lang="nl-NL" sz="1800">
              <a:solidFill>
                <a:srgbClr val="FFFFFF"/>
              </a:solidFill>
              <a:ea typeface="ＭＳ Ｐゴシック" charset="-128"/>
            </a:endParaRPr>
          </a:p>
        </p:txBody>
      </p:sp>
      <p:pic>
        <p:nvPicPr>
          <p:cNvPr id="6" name="Kopieer_FALWlogo" descr="C:\Projecten\VU\Origineel mei 2011\logos faculteiten\Faculteiten NL blauw\Faculteiten NL blauw\Fac_NL_FALW_Blauw_HR_RGB.png"/>
          <p:cNvPicPr>
            <a:picLocks noChangeAspect="1" noChangeArrowheads="1"/>
          </p:cNvPicPr>
          <p:nvPr userDrawn="1"/>
        </p:nvPicPr>
        <p:blipFill>
          <a:blip r:embed="rId2" cstate="print"/>
          <a:srcRect/>
          <a:stretch>
            <a:fillRect/>
          </a:stretch>
        </p:blipFill>
        <p:spPr bwMode="auto">
          <a:xfrm>
            <a:off x="8841317" y="6119829"/>
            <a:ext cx="2853267" cy="403225"/>
          </a:xfrm>
          <a:prstGeom prst="rect">
            <a:avLst/>
          </a:prstGeom>
          <a:noFill/>
          <a:ln w="9525">
            <a:noFill/>
            <a:miter lim="800000"/>
            <a:headEnd/>
            <a:tailEnd/>
          </a:ln>
        </p:spPr>
      </p:pic>
      <p:sp>
        <p:nvSpPr>
          <p:cNvPr id="2" name="Titel 1"/>
          <p:cNvSpPr>
            <a:spLocks noGrp="1"/>
          </p:cNvSpPr>
          <p:nvPr>
            <p:ph type="ctrTitle"/>
          </p:nvPr>
        </p:nvSpPr>
        <p:spPr>
          <a:xfrm>
            <a:off x="0" y="0"/>
            <a:ext cx="12192000" cy="1080000"/>
          </a:xfrm>
          <a:solidFill>
            <a:srgbClr val="80B931">
              <a:alpha val="89804"/>
            </a:srgbClr>
          </a:solidFill>
          <a:ln>
            <a:noFill/>
          </a:ln>
          <a:effectLst>
            <a:outerShdw blurRad="50800" dist="38100" dir="5400000" algn="ctr" rotWithShape="0">
              <a:srgbClr val="A6A6A6">
                <a:alpha val="40000"/>
              </a:srgbClr>
            </a:outerShdw>
          </a:effectLst>
        </p:spPr>
        <p:txBody>
          <a:bodyPr lIns="611604" tIns="179882" rIns="359766" bIns="107930" anchor="b">
            <a:noAutofit/>
          </a:bodyPr>
          <a:lstStyle>
            <a:lvl1pPr algn="l">
              <a:lnSpc>
                <a:spcPts val="3198"/>
              </a:lnSpc>
              <a:defRPr sz="2800" cap="all" baseline="0">
                <a:solidFill>
                  <a:schemeClr val="bg1"/>
                </a:solidFill>
                <a:latin typeface="Arial Narrow" pitchFamily="34" charset="0"/>
              </a:defRPr>
            </a:lvl1pPr>
          </a:lstStyle>
          <a:p>
            <a:endParaRPr lang="nl-NL" dirty="0"/>
          </a:p>
        </p:txBody>
      </p:sp>
      <p:sp>
        <p:nvSpPr>
          <p:cNvPr id="14" name="Tijdelijke aanduiding voor tekst 13"/>
          <p:cNvSpPr>
            <a:spLocks noGrp="1"/>
          </p:cNvSpPr>
          <p:nvPr>
            <p:ph type="body" sz="quarter" idx="10"/>
          </p:nvPr>
        </p:nvSpPr>
        <p:spPr>
          <a:xfrm>
            <a:off x="430557" y="1440000"/>
            <a:ext cx="11281457" cy="4654800"/>
          </a:xfrm>
        </p:spPr>
        <p:txBody>
          <a:bodyPr lIns="0" tIns="0" rIns="0" bIns="0">
            <a:noAutofit/>
          </a:bodyPr>
          <a:lstStyle>
            <a:lvl1pPr marL="269825" indent="0">
              <a:spcBef>
                <a:spcPts val="600"/>
              </a:spcBef>
              <a:buNone/>
              <a:defRPr sz="2400"/>
            </a:lvl1pPr>
            <a:lvl2pPr marL="269825" indent="-269825">
              <a:spcBef>
                <a:spcPts val="600"/>
              </a:spcBef>
              <a:buClr>
                <a:srgbClr val="FF0000"/>
              </a:buClr>
              <a:buSzPct val="80000"/>
              <a:buFont typeface="Arial" pitchFamily="34" charset="0"/>
              <a:buChar char="&gt;"/>
              <a:defRPr sz="2400"/>
            </a:lvl2pPr>
            <a:lvl3pPr marL="539651" indent="-269825">
              <a:spcBef>
                <a:spcPts val="600"/>
              </a:spcBef>
              <a:buClr>
                <a:srgbClr val="FF0000"/>
              </a:buClr>
              <a:buSzPct val="80000"/>
              <a:buFont typeface="Arial" pitchFamily="34" charset="0"/>
              <a:buChar char="&gt;"/>
              <a:defRPr sz="2000"/>
            </a:lvl3pPr>
            <a:lvl4pPr marL="809101" indent="-269825">
              <a:spcBef>
                <a:spcPts val="600"/>
              </a:spcBef>
              <a:buClr>
                <a:srgbClr val="FF0000"/>
              </a:buClr>
              <a:buSzPct val="80000"/>
              <a:buFont typeface="Arial" pitchFamily="34" charset="0"/>
              <a:buChar char="&gt;"/>
              <a:defRPr sz="2000"/>
            </a:lvl4pPr>
            <a:lvl5pPr marL="1079301" indent="-269825">
              <a:spcBef>
                <a:spcPts val="600"/>
              </a:spcBef>
              <a:buClr>
                <a:srgbClr val="FF0000"/>
              </a:buClr>
              <a:buSzPct val="80000"/>
              <a:buFont typeface="Arial" pitchFamily="34" charset="0"/>
              <a:buChar char="&gt;"/>
              <a:defRPr sz="20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ianummer 16"/>
          <p:cNvSpPr>
            <a:spLocks noGrp="1"/>
          </p:cNvSpPr>
          <p:nvPr>
            <p:ph type="sldNum" sz="quarter" idx="11"/>
          </p:nvPr>
        </p:nvSpPr>
        <p:spPr>
          <a:xfrm>
            <a:off x="0" y="6492885"/>
            <a:ext cx="814917" cy="365125"/>
          </a:xfrm>
        </p:spPr>
        <p:txBody>
          <a:bodyPr anchor="b" anchorCtr="0"/>
          <a:lstStyle>
            <a:lvl1pPr algn="ctr">
              <a:defRPr sz="900">
                <a:solidFill>
                  <a:schemeClr val="bg1"/>
                </a:solidFill>
              </a:defRPr>
            </a:lvl1pPr>
          </a:lstStyle>
          <a:p>
            <a:pPr>
              <a:defRPr/>
            </a:pPr>
            <a:fld id="{3EDA54CA-97AD-4B5F-A916-05848704ECA7}" type="slidenum">
              <a:rPr lang="nl-NL"/>
              <a:pPr>
                <a:defRPr/>
              </a:pPr>
              <a:t>‹#›</a:t>
            </a:fld>
            <a:endParaRPr lang="nl-NL"/>
          </a:p>
        </p:txBody>
      </p:sp>
      <p:sp>
        <p:nvSpPr>
          <p:cNvPr id="8" name="Tijdelijke aanduiding voor voettekst 17"/>
          <p:cNvSpPr>
            <a:spLocks noGrp="1"/>
          </p:cNvSpPr>
          <p:nvPr>
            <p:ph type="ftr" sz="quarter" idx="12"/>
          </p:nvPr>
        </p:nvSpPr>
        <p:spPr>
          <a:xfrm>
            <a:off x="814927" y="6492885"/>
            <a:ext cx="6337300" cy="365125"/>
          </a:xfrm>
        </p:spPr>
        <p:txBody>
          <a:bodyPr lIns="0" rIns="0" anchor="b" anchorCtr="0"/>
          <a:lstStyle>
            <a:lvl1pPr algn="l">
              <a:defRPr sz="900">
                <a:solidFill>
                  <a:schemeClr val="bg1"/>
                </a:solidFill>
              </a:defRPr>
            </a:lvl1pPr>
          </a:lstStyle>
          <a:p>
            <a:pPr>
              <a:defRPr/>
            </a:pPr>
            <a:r>
              <a:rPr lang="nl-NL"/>
              <a:t>Titel in voettekst, aanpassen via Voettekst aanpassen, tab VU</a:t>
            </a:r>
            <a:endParaRPr lang="nl-NL" dirty="0"/>
          </a:p>
        </p:txBody>
      </p:sp>
    </p:spTree>
    <p:extLst>
      <p:ext uri="{BB962C8B-B14F-4D97-AF65-F5344CB8AC3E}">
        <p14:creationId xmlns:p14="http://schemas.microsoft.com/office/powerpoint/2010/main" val="40724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4A3DD-6FA3-44A1-A31F-C5BD73A149F9}"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43984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4A3DD-6FA3-44A1-A31F-C5BD73A149F9}"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1411273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4A3DD-6FA3-44A1-A31F-C5BD73A149F9}"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1225543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4A3DD-6FA3-44A1-A31F-C5BD73A149F9}"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84309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92AC-E357-F143-1619-5F5660C6BAE8}"/>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7F69823F-131C-73B8-B3AD-AA9961839E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5DF3236E-F369-970B-4C06-F2C02221AE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87267455-146E-8D1A-C620-FB6CA49CEB59}"/>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6" name="Footer Placeholder 5">
            <a:extLst>
              <a:ext uri="{FF2B5EF4-FFF2-40B4-BE49-F238E27FC236}">
                <a16:creationId xmlns:a16="http://schemas.microsoft.com/office/drawing/2014/main" id="{C121E883-1109-A556-966F-84EAC601E30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440532B-A739-F9A1-565B-33B45D935BD5}"/>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1050123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4A3DD-6FA3-44A1-A31F-C5BD73A149F9}"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1729032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4A3DD-6FA3-44A1-A31F-C5BD73A149F9}"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42933215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4A3DD-6FA3-44A1-A31F-C5BD73A149F9}"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1969704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4A3DD-6FA3-44A1-A31F-C5BD73A149F9}"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3441255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4A3DD-6FA3-44A1-A31F-C5BD73A149F9}"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38529079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4A3DD-6FA3-44A1-A31F-C5BD73A149F9}"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652793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4A3DD-6FA3-44A1-A31F-C5BD73A149F9}"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DB08AD-81DB-4E01-AACB-2205859C9BE6}" type="slidenum">
              <a:rPr lang="en-US" smtClean="0"/>
              <a:t>‹#›</a:t>
            </a:fld>
            <a:endParaRPr lang="en-US"/>
          </a:p>
        </p:txBody>
      </p:sp>
    </p:spTree>
    <p:extLst>
      <p:ext uri="{BB962C8B-B14F-4D97-AF65-F5344CB8AC3E}">
        <p14:creationId xmlns:p14="http://schemas.microsoft.com/office/powerpoint/2010/main" val="246353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6E99A-4A66-10D7-25C4-41E43F788B48}"/>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6F996DC-3DB0-7FC6-E6C0-59EF597A30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57ECB-E007-A52D-3777-D0D744CA80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42F72ED8-F0D5-2237-107B-CAE9E2F53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1668EC-C207-1C4F-3F0A-D42D49E04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EA6E3739-38F2-0B7C-F5D2-DE34013D5781}"/>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8" name="Footer Placeholder 7">
            <a:extLst>
              <a:ext uri="{FF2B5EF4-FFF2-40B4-BE49-F238E27FC236}">
                <a16:creationId xmlns:a16="http://schemas.microsoft.com/office/drawing/2014/main" id="{2CD358F2-B137-1752-5E34-3D7CED875B5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054B957-30EE-7F87-3BB7-42DF4312C3DE}"/>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32068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0BC21-8B9D-9DD5-8FBF-E2751C4A011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897346A1-1AFB-F3E0-FAA7-96595F2584AA}"/>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4" name="Footer Placeholder 3">
            <a:extLst>
              <a:ext uri="{FF2B5EF4-FFF2-40B4-BE49-F238E27FC236}">
                <a16:creationId xmlns:a16="http://schemas.microsoft.com/office/drawing/2014/main" id="{E666E76C-25DC-FE83-D37A-D52550E39E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BA6170AD-3A52-D2D0-E09E-B3539ECFF249}"/>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278616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1ACE3-0F45-2A21-0373-89BCB4C61191}"/>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3" name="Footer Placeholder 2">
            <a:extLst>
              <a:ext uri="{FF2B5EF4-FFF2-40B4-BE49-F238E27FC236}">
                <a16:creationId xmlns:a16="http://schemas.microsoft.com/office/drawing/2014/main" id="{D08B5B5F-D032-436E-9546-6641FFCBE7ED}"/>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361F22EB-DB0F-839E-8E02-04D99380F428}"/>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17691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CE52-7654-F4E1-5964-DCD1923AF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5F766F03-65FB-19E4-892D-F8080E7D4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8ADC69ED-C7D3-73D9-41F3-9EAD0B7C4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57EA90-5F54-3482-EF92-4E6DB66AAFA9}"/>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6" name="Footer Placeholder 5">
            <a:extLst>
              <a:ext uri="{FF2B5EF4-FFF2-40B4-BE49-F238E27FC236}">
                <a16:creationId xmlns:a16="http://schemas.microsoft.com/office/drawing/2014/main" id="{3C43221C-E27A-6F90-C25D-7227B792F002}"/>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05FAE21-CBF9-8510-FEAD-82F08B0762AD}"/>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47469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2C9A-E1F8-FD96-19C7-B3F9CE8F1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EC7B144-BDD9-13A0-EFC9-0305208A55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1EE15CA0-FFA5-10FF-5FF4-CB4812FBE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A6684-7210-A667-C459-2E665BEA27F3}"/>
              </a:ext>
            </a:extLst>
          </p:cNvPr>
          <p:cNvSpPr>
            <a:spLocks noGrp="1"/>
          </p:cNvSpPr>
          <p:nvPr>
            <p:ph type="dt" sz="half" idx="10"/>
          </p:nvPr>
        </p:nvSpPr>
        <p:spPr/>
        <p:txBody>
          <a:bodyPr/>
          <a:lstStyle/>
          <a:p>
            <a:fld id="{A232D7F2-FBFD-44DB-8ABC-46200AD9F838}" type="datetimeFigureOut">
              <a:rPr lang="nl-NL" smtClean="0"/>
              <a:t>19-4-2024</a:t>
            </a:fld>
            <a:endParaRPr lang="nl-NL"/>
          </a:p>
        </p:txBody>
      </p:sp>
      <p:sp>
        <p:nvSpPr>
          <p:cNvPr id="6" name="Footer Placeholder 5">
            <a:extLst>
              <a:ext uri="{FF2B5EF4-FFF2-40B4-BE49-F238E27FC236}">
                <a16:creationId xmlns:a16="http://schemas.microsoft.com/office/drawing/2014/main" id="{D1C3346E-D0E8-8904-B5E3-469153783F7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2CDDFE69-C18A-76E3-6726-FB8613939DBB}"/>
              </a:ext>
            </a:extLst>
          </p:cNvPr>
          <p:cNvSpPr>
            <a:spLocks noGrp="1"/>
          </p:cNvSpPr>
          <p:nvPr>
            <p:ph type="sldNum" sz="quarter" idx="12"/>
          </p:nvPr>
        </p:nvSpPr>
        <p:spPr/>
        <p:txBody>
          <a:bodyPr/>
          <a:lstStyle/>
          <a:p>
            <a:fld id="{B090DACC-E955-44C9-A023-9428936E53AC}" type="slidenum">
              <a:rPr lang="nl-NL" smtClean="0"/>
              <a:t>‹#›</a:t>
            </a:fld>
            <a:endParaRPr lang="nl-NL"/>
          </a:p>
        </p:txBody>
      </p:sp>
    </p:spTree>
    <p:extLst>
      <p:ext uri="{BB962C8B-B14F-4D97-AF65-F5344CB8AC3E}">
        <p14:creationId xmlns:p14="http://schemas.microsoft.com/office/powerpoint/2010/main" val="385732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72FA7-DE73-0471-0AB1-4E317480D8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EFC3A78C-E83F-2CD4-BF01-4EA3C0DEE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FCF87E3-A5DD-C03D-BD45-8055929E3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2D7F2-FBFD-44DB-8ABC-46200AD9F838}" type="datetimeFigureOut">
              <a:rPr lang="nl-NL" smtClean="0"/>
              <a:t>19-4-2024</a:t>
            </a:fld>
            <a:endParaRPr lang="nl-NL"/>
          </a:p>
        </p:txBody>
      </p:sp>
      <p:sp>
        <p:nvSpPr>
          <p:cNvPr id="5" name="Footer Placeholder 4">
            <a:extLst>
              <a:ext uri="{FF2B5EF4-FFF2-40B4-BE49-F238E27FC236}">
                <a16:creationId xmlns:a16="http://schemas.microsoft.com/office/drawing/2014/main" id="{3B6EED7C-CBD8-FFF4-85CE-B06489409E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D7A7EBC1-4483-C998-1AA4-6226870C1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0DACC-E955-44C9-A023-9428936E53AC}" type="slidenum">
              <a:rPr lang="nl-NL" smtClean="0"/>
              <a:t>‹#›</a:t>
            </a:fld>
            <a:endParaRPr lang="nl-NL"/>
          </a:p>
        </p:txBody>
      </p:sp>
    </p:spTree>
    <p:extLst>
      <p:ext uri="{BB962C8B-B14F-4D97-AF65-F5344CB8AC3E}">
        <p14:creationId xmlns:p14="http://schemas.microsoft.com/office/powerpoint/2010/main" val="441034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370" tIns="45687" rIns="91370" bIns="45687"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4"/>
            <a:ext cx="10972800" cy="4525963"/>
          </a:xfrm>
          <a:prstGeom prst="rect">
            <a:avLst/>
          </a:prstGeom>
        </p:spPr>
        <p:txBody>
          <a:bodyPr vert="horz" lIns="91370" tIns="45687" rIns="91370" bIns="45687"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8"/>
            <a:ext cx="28448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fld id="{10E50AE9-7C30-405E-912E-D8610EAB2B55}" type="datetimeFigureOut">
              <a:rPr lang="nl-NL" smtClean="0"/>
              <a:pPr/>
              <a:t>19-4-2024</a:t>
            </a:fld>
            <a:endParaRPr lang="nl-NL"/>
          </a:p>
        </p:txBody>
      </p:sp>
      <p:sp>
        <p:nvSpPr>
          <p:cNvPr id="5" name="Tijdelijke aanduiding voor voettekst 4"/>
          <p:cNvSpPr>
            <a:spLocks noGrp="1"/>
          </p:cNvSpPr>
          <p:nvPr>
            <p:ph type="ftr" sz="quarter" idx="3"/>
          </p:nvPr>
        </p:nvSpPr>
        <p:spPr>
          <a:xfrm>
            <a:off x="4165600" y="6356358"/>
            <a:ext cx="38608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8"/>
            <a:ext cx="28448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fld id="{0D49E742-40FA-4059-A29B-737C19CF86AD}" type="slidenum">
              <a:rPr lang="nl-NL" smtClean="0"/>
              <a:pPr/>
              <a:t>‹#›</a:t>
            </a:fld>
            <a:endParaRPr lang="nl-NL"/>
          </a:p>
        </p:txBody>
      </p:sp>
    </p:spTree>
    <p:extLst>
      <p:ext uri="{BB962C8B-B14F-4D97-AF65-F5344CB8AC3E}">
        <p14:creationId xmlns:p14="http://schemas.microsoft.com/office/powerpoint/2010/main" val="36107620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373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9137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11" indent="-285541" algn="l" defTabSz="9137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73" indent="-228435" algn="l" defTabSz="9137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4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908"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3737" rtl="0" eaLnBrk="1" latinLnBrk="0" hangingPunct="1">
        <a:defRPr sz="1800" kern="1200">
          <a:solidFill>
            <a:schemeClr val="tx1"/>
          </a:solidFill>
          <a:latin typeface="+mn-lt"/>
          <a:ea typeface="+mn-ea"/>
          <a:cs typeface="+mn-cs"/>
        </a:defRPr>
      </a:lvl1pPr>
      <a:lvl2pPr marL="456867" algn="l" defTabSz="913737" rtl="0" eaLnBrk="1" latinLnBrk="0" hangingPunct="1">
        <a:defRPr sz="1800" kern="1200">
          <a:solidFill>
            <a:schemeClr val="tx1"/>
          </a:solidFill>
          <a:latin typeface="+mn-lt"/>
          <a:ea typeface="+mn-ea"/>
          <a:cs typeface="+mn-cs"/>
        </a:defRPr>
      </a:lvl2pPr>
      <a:lvl3pPr marL="913737" algn="l" defTabSz="913737" rtl="0" eaLnBrk="1" latinLnBrk="0" hangingPunct="1">
        <a:defRPr sz="1800" kern="1200">
          <a:solidFill>
            <a:schemeClr val="tx1"/>
          </a:solidFill>
          <a:latin typeface="+mn-lt"/>
          <a:ea typeface="+mn-ea"/>
          <a:cs typeface="+mn-cs"/>
        </a:defRPr>
      </a:lvl3pPr>
      <a:lvl4pPr marL="1370606" algn="l" defTabSz="913737" rtl="0" eaLnBrk="1" latinLnBrk="0" hangingPunct="1">
        <a:defRPr sz="1800" kern="1200">
          <a:solidFill>
            <a:schemeClr val="tx1"/>
          </a:solidFill>
          <a:latin typeface="+mn-lt"/>
          <a:ea typeface="+mn-ea"/>
          <a:cs typeface="+mn-cs"/>
        </a:defRPr>
      </a:lvl4pPr>
      <a:lvl5pPr marL="1827473" algn="l" defTabSz="913737" rtl="0" eaLnBrk="1" latinLnBrk="0" hangingPunct="1">
        <a:defRPr sz="1800" kern="1200">
          <a:solidFill>
            <a:schemeClr val="tx1"/>
          </a:solidFill>
          <a:latin typeface="+mn-lt"/>
          <a:ea typeface="+mn-ea"/>
          <a:cs typeface="+mn-cs"/>
        </a:defRPr>
      </a:lvl5pPr>
      <a:lvl6pPr marL="2284342" algn="l" defTabSz="913737" rtl="0" eaLnBrk="1" latinLnBrk="0" hangingPunct="1">
        <a:defRPr sz="1800" kern="1200">
          <a:solidFill>
            <a:schemeClr val="tx1"/>
          </a:solidFill>
          <a:latin typeface="+mn-lt"/>
          <a:ea typeface="+mn-ea"/>
          <a:cs typeface="+mn-cs"/>
        </a:defRPr>
      </a:lvl6pPr>
      <a:lvl7pPr marL="2741210" algn="l" defTabSz="913737" rtl="0" eaLnBrk="1" latinLnBrk="0" hangingPunct="1">
        <a:defRPr sz="1800" kern="1200">
          <a:solidFill>
            <a:schemeClr val="tx1"/>
          </a:solidFill>
          <a:latin typeface="+mn-lt"/>
          <a:ea typeface="+mn-ea"/>
          <a:cs typeface="+mn-cs"/>
        </a:defRPr>
      </a:lvl7pPr>
      <a:lvl8pPr marL="3198076" algn="l" defTabSz="913737" rtl="0" eaLnBrk="1" latinLnBrk="0" hangingPunct="1">
        <a:defRPr sz="1800" kern="1200">
          <a:solidFill>
            <a:schemeClr val="tx1"/>
          </a:solidFill>
          <a:latin typeface="+mn-lt"/>
          <a:ea typeface="+mn-ea"/>
          <a:cs typeface="+mn-cs"/>
        </a:defRPr>
      </a:lvl8pPr>
      <a:lvl9pPr marL="3654946" algn="l" defTabSz="91373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7"/>
            <a:ext cx="10972800" cy="1143000"/>
          </a:xfrm>
          <a:prstGeom prst="rect">
            <a:avLst/>
          </a:prstGeom>
        </p:spPr>
        <p:txBody>
          <a:bodyPr vert="horz" lIns="91378" tIns="45691" rIns="91378" bIns="45691"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6"/>
            <a:ext cx="10972800" cy="4525963"/>
          </a:xfrm>
          <a:prstGeom prst="rect">
            <a:avLst/>
          </a:prstGeom>
        </p:spPr>
        <p:txBody>
          <a:bodyPr vert="horz" lIns="91378" tIns="45691" rIns="91378" bIns="45691"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7"/>
            <a:ext cx="2844800" cy="365125"/>
          </a:xfrm>
          <a:prstGeom prst="rect">
            <a:avLst/>
          </a:prstGeom>
        </p:spPr>
        <p:txBody>
          <a:bodyPr vert="horz" lIns="91378" tIns="45691" rIns="91378" bIns="45691" rtlCol="0" anchor="ctr"/>
          <a:lstStyle>
            <a:lvl1pPr algn="l">
              <a:defRPr sz="1200">
                <a:solidFill>
                  <a:schemeClr val="tx1">
                    <a:tint val="75000"/>
                  </a:schemeClr>
                </a:solidFill>
              </a:defRPr>
            </a:lvl1pPr>
          </a:lstStyle>
          <a:p>
            <a:fld id="{749298A3-0F67-4BEA-9DA8-7BE0801A4D8A}" type="datetimeFigureOut">
              <a:rPr lang="nl-NL" smtClean="0"/>
              <a:pPr/>
              <a:t>19-4-2024</a:t>
            </a:fld>
            <a:endParaRPr lang="nl-NL"/>
          </a:p>
        </p:txBody>
      </p:sp>
      <p:sp>
        <p:nvSpPr>
          <p:cNvPr id="5" name="Tijdelijke aanduiding voor voettekst 4"/>
          <p:cNvSpPr>
            <a:spLocks noGrp="1"/>
          </p:cNvSpPr>
          <p:nvPr>
            <p:ph type="ftr" sz="quarter" idx="3"/>
          </p:nvPr>
        </p:nvSpPr>
        <p:spPr>
          <a:xfrm>
            <a:off x="4165600" y="6356357"/>
            <a:ext cx="3860800" cy="365125"/>
          </a:xfrm>
          <a:prstGeom prst="rect">
            <a:avLst/>
          </a:prstGeom>
        </p:spPr>
        <p:txBody>
          <a:bodyPr vert="horz" lIns="91378" tIns="45691" rIns="91378" bIns="45691"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7"/>
            <a:ext cx="2844800" cy="365125"/>
          </a:xfrm>
          <a:prstGeom prst="rect">
            <a:avLst/>
          </a:prstGeom>
        </p:spPr>
        <p:txBody>
          <a:bodyPr vert="horz" lIns="91378" tIns="45691" rIns="91378" bIns="45691" rtlCol="0" anchor="ctr"/>
          <a:lstStyle>
            <a:lvl1pPr algn="r">
              <a:defRPr sz="1200">
                <a:solidFill>
                  <a:schemeClr val="tx1">
                    <a:tint val="75000"/>
                  </a:schemeClr>
                </a:solidFill>
              </a:defRPr>
            </a:lvl1pPr>
          </a:lstStyle>
          <a:p>
            <a:fld id="{E797AE71-A47A-47D2-9FFD-F013845F2D62}" type="slidenum">
              <a:rPr lang="nl-NL" smtClean="0"/>
              <a:pPr/>
              <a:t>‹#›</a:t>
            </a:fld>
            <a:endParaRPr lang="nl-NL"/>
          </a:p>
        </p:txBody>
      </p:sp>
    </p:spTree>
    <p:extLst>
      <p:ext uri="{BB962C8B-B14F-4D97-AF65-F5344CB8AC3E}">
        <p14:creationId xmlns:p14="http://schemas.microsoft.com/office/powerpoint/2010/main" val="5525663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defTabSz="913809" rtl="0" eaLnBrk="1" latinLnBrk="0" hangingPunct="1">
        <a:spcBef>
          <a:spcPct val="0"/>
        </a:spcBef>
        <a:buNone/>
        <a:defRPr sz="4400" kern="1200">
          <a:solidFill>
            <a:schemeClr val="tx1"/>
          </a:solidFill>
          <a:latin typeface="+mj-lt"/>
          <a:ea typeface="+mj-ea"/>
          <a:cs typeface="+mj-cs"/>
        </a:defRPr>
      </a:lvl1pPr>
    </p:titleStyle>
    <p:bodyStyle>
      <a:lvl1pPr marL="342677" indent="-342677" algn="l" defTabSz="9138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69" indent="-285564" algn="l" defTabSz="9138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264" indent="-228453" algn="l" defTabSz="9138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166"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070"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973"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878"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782"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686" indent="-228453" algn="l" defTabSz="9138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3809" rtl="0" eaLnBrk="1" latinLnBrk="0" hangingPunct="1">
        <a:defRPr sz="1800" kern="1200">
          <a:solidFill>
            <a:schemeClr val="tx1"/>
          </a:solidFill>
          <a:latin typeface="+mn-lt"/>
          <a:ea typeface="+mn-ea"/>
          <a:cs typeface="+mn-cs"/>
        </a:defRPr>
      </a:lvl1pPr>
      <a:lvl2pPr marL="456904" algn="l" defTabSz="913809" rtl="0" eaLnBrk="1" latinLnBrk="0" hangingPunct="1">
        <a:defRPr sz="1800" kern="1200">
          <a:solidFill>
            <a:schemeClr val="tx1"/>
          </a:solidFill>
          <a:latin typeface="+mn-lt"/>
          <a:ea typeface="+mn-ea"/>
          <a:cs typeface="+mn-cs"/>
        </a:defRPr>
      </a:lvl2pPr>
      <a:lvl3pPr marL="913809" algn="l" defTabSz="913809" rtl="0" eaLnBrk="1" latinLnBrk="0" hangingPunct="1">
        <a:defRPr sz="1800" kern="1200">
          <a:solidFill>
            <a:schemeClr val="tx1"/>
          </a:solidFill>
          <a:latin typeface="+mn-lt"/>
          <a:ea typeface="+mn-ea"/>
          <a:cs typeface="+mn-cs"/>
        </a:defRPr>
      </a:lvl3pPr>
      <a:lvl4pPr marL="1370714" algn="l" defTabSz="913809" rtl="0" eaLnBrk="1" latinLnBrk="0" hangingPunct="1">
        <a:defRPr sz="1800" kern="1200">
          <a:solidFill>
            <a:schemeClr val="tx1"/>
          </a:solidFill>
          <a:latin typeface="+mn-lt"/>
          <a:ea typeface="+mn-ea"/>
          <a:cs typeface="+mn-cs"/>
        </a:defRPr>
      </a:lvl4pPr>
      <a:lvl5pPr marL="1827617" algn="l" defTabSz="913809" rtl="0" eaLnBrk="1" latinLnBrk="0" hangingPunct="1">
        <a:defRPr sz="1800" kern="1200">
          <a:solidFill>
            <a:schemeClr val="tx1"/>
          </a:solidFill>
          <a:latin typeface="+mn-lt"/>
          <a:ea typeface="+mn-ea"/>
          <a:cs typeface="+mn-cs"/>
        </a:defRPr>
      </a:lvl5pPr>
      <a:lvl6pPr marL="2284522" algn="l" defTabSz="913809" rtl="0" eaLnBrk="1" latinLnBrk="0" hangingPunct="1">
        <a:defRPr sz="1800" kern="1200">
          <a:solidFill>
            <a:schemeClr val="tx1"/>
          </a:solidFill>
          <a:latin typeface="+mn-lt"/>
          <a:ea typeface="+mn-ea"/>
          <a:cs typeface="+mn-cs"/>
        </a:defRPr>
      </a:lvl6pPr>
      <a:lvl7pPr marL="2741426" algn="l" defTabSz="913809" rtl="0" eaLnBrk="1" latinLnBrk="0" hangingPunct="1">
        <a:defRPr sz="1800" kern="1200">
          <a:solidFill>
            <a:schemeClr val="tx1"/>
          </a:solidFill>
          <a:latin typeface="+mn-lt"/>
          <a:ea typeface="+mn-ea"/>
          <a:cs typeface="+mn-cs"/>
        </a:defRPr>
      </a:lvl7pPr>
      <a:lvl8pPr marL="3198328" algn="l" defTabSz="913809" rtl="0" eaLnBrk="1" latinLnBrk="0" hangingPunct="1">
        <a:defRPr sz="1800" kern="1200">
          <a:solidFill>
            <a:schemeClr val="tx1"/>
          </a:solidFill>
          <a:latin typeface="+mn-lt"/>
          <a:ea typeface="+mn-ea"/>
          <a:cs typeface="+mn-cs"/>
        </a:defRPr>
      </a:lvl8pPr>
      <a:lvl9pPr marL="3655234" algn="l" defTabSz="9138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4A3DD-6FA3-44A1-A31F-C5BD73A149F9}" type="datetimeFigureOut">
              <a:rPr lang="en-US" smtClean="0"/>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B08AD-81DB-4E01-AACB-2205859C9BE6}" type="slidenum">
              <a:rPr lang="en-US" smtClean="0"/>
              <a:t>‹#›</a:t>
            </a:fld>
            <a:endParaRPr lang="en-US"/>
          </a:p>
        </p:txBody>
      </p:sp>
    </p:spTree>
    <p:extLst>
      <p:ext uri="{BB962C8B-B14F-4D97-AF65-F5344CB8AC3E}">
        <p14:creationId xmlns:p14="http://schemas.microsoft.com/office/powerpoint/2010/main" val="27755931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DC3F-86AE-28D2-EA6A-1DC51D46AECA}"/>
              </a:ext>
            </a:extLst>
          </p:cNvPr>
          <p:cNvSpPr>
            <a:spLocks noGrp="1"/>
          </p:cNvSpPr>
          <p:nvPr>
            <p:ph type="ctrTitle"/>
          </p:nvPr>
        </p:nvSpPr>
        <p:spPr/>
        <p:txBody>
          <a:bodyPr>
            <a:normAutofit fontScale="90000"/>
          </a:bodyPr>
          <a:lstStyle/>
          <a:p>
            <a:r>
              <a:rPr lang="en-US" dirty="0" err="1"/>
              <a:t>Voeding</a:t>
            </a:r>
            <a:r>
              <a:rPr lang="en-US" dirty="0"/>
              <a:t> </a:t>
            </a:r>
            <a:r>
              <a:rPr lang="en-US" dirty="0" err="1"/>
              <a:t>en</a:t>
            </a:r>
            <a:r>
              <a:rPr lang="en-US" dirty="0"/>
              <a:t> </a:t>
            </a:r>
            <a:r>
              <a:rPr lang="en-US" dirty="0" err="1"/>
              <a:t>mondgezondheid</a:t>
            </a:r>
            <a:r>
              <a:rPr lang="en-US" dirty="0"/>
              <a:t> (</a:t>
            </a:r>
            <a:r>
              <a:rPr lang="en-US" dirty="0" err="1"/>
              <a:t>en</a:t>
            </a:r>
            <a:r>
              <a:rPr lang="en-US" dirty="0"/>
              <a:t> </a:t>
            </a:r>
            <a:r>
              <a:rPr lang="en-US" dirty="0" err="1"/>
              <a:t>relaties</a:t>
            </a:r>
            <a:r>
              <a:rPr lang="en-US" dirty="0"/>
              <a:t> met </a:t>
            </a:r>
            <a:r>
              <a:rPr lang="en-US" dirty="0" err="1"/>
              <a:t>chronische</a:t>
            </a:r>
            <a:r>
              <a:rPr lang="en-US" dirty="0"/>
              <a:t> </a:t>
            </a:r>
            <a:r>
              <a:rPr lang="en-US" dirty="0" err="1"/>
              <a:t>welvaartsziekten</a:t>
            </a:r>
            <a:r>
              <a:rPr lang="en-US" dirty="0"/>
              <a:t>).</a:t>
            </a:r>
            <a:br>
              <a:rPr lang="en-US" dirty="0"/>
            </a:br>
            <a:endParaRPr lang="nl-NL" dirty="0"/>
          </a:p>
        </p:txBody>
      </p:sp>
      <p:sp>
        <p:nvSpPr>
          <p:cNvPr id="3" name="Subtitle 2">
            <a:extLst>
              <a:ext uri="{FF2B5EF4-FFF2-40B4-BE49-F238E27FC236}">
                <a16:creationId xmlns:a16="http://schemas.microsoft.com/office/drawing/2014/main" id="{9E066C79-A308-D68A-6E3A-6DDD448FECA5}"/>
              </a:ext>
            </a:extLst>
          </p:cNvPr>
          <p:cNvSpPr>
            <a:spLocks noGrp="1"/>
          </p:cNvSpPr>
          <p:nvPr>
            <p:ph type="subTitle" idx="1"/>
          </p:nvPr>
        </p:nvSpPr>
        <p:spPr/>
        <p:txBody>
          <a:bodyPr/>
          <a:lstStyle/>
          <a:p>
            <a:r>
              <a:rPr lang="en-US" dirty="0"/>
              <a:t>Jaap Seidell</a:t>
            </a:r>
            <a:br>
              <a:rPr lang="en-US" dirty="0"/>
            </a:br>
            <a:r>
              <a:rPr lang="en-US" dirty="0"/>
              <a:t>Vrije Universiteit</a:t>
            </a:r>
            <a:br>
              <a:rPr lang="en-US" dirty="0"/>
            </a:br>
            <a:r>
              <a:rPr lang="en-US" dirty="0"/>
              <a:t>Amsterdam </a:t>
            </a:r>
            <a:endParaRPr lang="nl-NL" dirty="0"/>
          </a:p>
        </p:txBody>
      </p:sp>
    </p:spTree>
    <p:extLst>
      <p:ext uri="{BB962C8B-B14F-4D97-AF65-F5344CB8AC3E}">
        <p14:creationId xmlns:p14="http://schemas.microsoft.com/office/powerpoint/2010/main" val="51492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9D197-9816-2EB6-A7B9-5621AF9D2DEA}"/>
              </a:ext>
            </a:extLst>
          </p:cNvPr>
          <p:cNvPicPr>
            <a:picLocks noChangeAspect="1"/>
          </p:cNvPicPr>
          <p:nvPr/>
        </p:nvPicPr>
        <p:blipFill>
          <a:blip r:embed="rId2"/>
          <a:stretch>
            <a:fillRect/>
          </a:stretch>
        </p:blipFill>
        <p:spPr>
          <a:xfrm>
            <a:off x="1315391" y="0"/>
            <a:ext cx="9561217" cy="6858000"/>
          </a:xfrm>
          <a:prstGeom prst="rect">
            <a:avLst/>
          </a:prstGeom>
        </p:spPr>
      </p:pic>
    </p:spTree>
    <p:extLst>
      <p:ext uri="{BB962C8B-B14F-4D97-AF65-F5344CB8AC3E}">
        <p14:creationId xmlns:p14="http://schemas.microsoft.com/office/powerpoint/2010/main" val="353032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FB24-1B60-053A-1FA6-82DC1AC7A2F8}"/>
              </a:ext>
            </a:extLst>
          </p:cNvPr>
          <p:cNvSpPr>
            <a:spLocks noGrp="1"/>
          </p:cNvSpPr>
          <p:nvPr>
            <p:ph type="title"/>
          </p:nvPr>
        </p:nvSpPr>
        <p:spPr/>
        <p:txBody>
          <a:bodyPr/>
          <a:lstStyle/>
          <a:p>
            <a:r>
              <a:rPr lang="en-US" dirty="0"/>
              <a:t>Conclusions</a:t>
            </a:r>
            <a:endParaRPr lang="nl-NL" dirty="0"/>
          </a:p>
        </p:txBody>
      </p:sp>
      <p:sp>
        <p:nvSpPr>
          <p:cNvPr id="3" name="Content Placeholder 2">
            <a:extLst>
              <a:ext uri="{FF2B5EF4-FFF2-40B4-BE49-F238E27FC236}">
                <a16:creationId xmlns:a16="http://schemas.microsoft.com/office/drawing/2014/main" id="{0A265705-0DC1-BBFD-5DE7-2DEB5D4AD1A9}"/>
              </a:ext>
            </a:extLst>
          </p:cNvPr>
          <p:cNvSpPr>
            <a:spLocks noGrp="1"/>
          </p:cNvSpPr>
          <p:nvPr>
            <p:ph idx="1"/>
          </p:nvPr>
        </p:nvSpPr>
        <p:spPr/>
        <p:txBody>
          <a:bodyPr>
            <a:normAutofit lnSpcReduction="10000"/>
          </a:bodyPr>
          <a:lstStyle/>
          <a:p>
            <a:r>
              <a:rPr lang="en-US" dirty="0"/>
              <a:t>The first 1000 days are a critical period for future health</a:t>
            </a:r>
          </a:p>
          <a:p>
            <a:r>
              <a:rPr lang="en-US" dirty="0"/>
              <a:t>In the first 2 </a:t>
            </a:r>
            <a:r>
              <a:rPr lang="en-US" dirty="0" err="1"/>
              <a:t>lifeyears</a:t>
            </a:r>
            <a:r>
              <a:rPr lang="en-US" dirty="0"/>
              <a:t> the foundation for poor physical, mental and oral health is established</a:t>
            </a:r>
          </a:p>
          <a:p>
            <a:r>
              <a:rPr lang="en-US" dirty="0"/>
              <a:t>Sugary drinks and ultra-processed foods seem the main link.</a:t>
            </a:r>
          </a:p>
          <a:p>
            <a:r>
              <a:rPr lang="en-US" dirty="0"/>
              <a:t>Mechanisms include acidity and sugar in products but also microbiota and chronic low grade inflammation may play a role.</a:t>
            </a:r>
          </a:p>
          <a:p>
            <a:r>
              <a:rPr lang="en-US" dirty="0"/>
              <a:t>Emphasis on early life for the prevention of obesity and dental health </a:t>
            </a:r>
            <a:r>
              <a:rPr lang="en-US"/>
              <a:t>is essential</a:t>
            </a:r>
            <a:endParaRPr lang="nl-NL" dirty="0"/>
          </a:p>
        </p:txBody>
      </p:sp>
    </p:spTree>
    <p:extLst>
      <p:ext uri="{BB962C8B-B14F-4D97-AF65-F5344CB8AC3E}">
        <p14:creationId xmlns:p14="http://schemas.microsoft.com/office/powerpoint/2010/main" val="204516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2616" y="68952"/>
            <a:ext cx="6339688" cy="652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686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bottle with sugar cubes&#10;&#10;Description automatically generated">
            <a:extLst>
              <a:ext uri="{FF2B5EF4-FFF2-40B4-BE49-F238E27FC236}">
                <a16:creationId xmlns:a16="http://schemas.microsoft.com/office/drawing/2014/main" id="{3C16FEAE-7E7E-6CC9-08B8-5E4F1A2FC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214" y="0"/>
            <a:ext cx="10289572" cy="6858000"/>
          </a:xfrm>
          <a:prstGeom prst="rect">
            <a:avLst/>
          </a:prstGeom>
        </p:spPr>
      </p:pic>
    </p:spTree>
    <p:extLst>
      <p:ext uri="{BB962C8B-B14F-4D97-AF65-F5344CB8AC3E}">
        <p14:creationId xmlns:p14="http://schemas.microsoft.com/office/powerpoint/2010/main" val="400533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787A51-FC7B-2F9D-1AFD-D9CB1E3F5F32}"/>
              </a:ext>
            </a:extLst>
          </p:cNvPr>
          <p:cNvPicPr>
            <a:picLocks noChangeAspect="1"/>
          </p:cNvPicPr>
          <p:nvPr/>
        </p:nvPicPr>
        <p:blipFill>
          <a:blip r:embed="rId2"/>
          <a:stretch>
            <a:fillRect/>
          </a:stretch>
        </p:blipFill>
        <p:spPr>
          <a:xfrm>
            <a:off x="386984" y="0"/>
            <a:ext cx="11418031" cy="6858000"/>
          </a:xfrm>
          <a:prstGeom prst="rect">
            <a:avLst/>
          </a:prstGeom>
        </p:spPr>
      </p:pic>
    </p:spTree>
    <p:extLst>
      <p:ext uri="{BB962C8B-B14F-4D97-AF65-F5344CB8AC3E}">
        <p14:creationId xmlns:p14="http://schemas.microsoft.com/office/powerpoint/2010/main" val="1678082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EAF674-FCB8-C199-E9D9-CD5B98A6F63B}"/>
              </a:ext>
            </a:extLst>
          </p:cNvPr>
          <p:cNvPicPr>
            <a:picLocks noChangeAspect="1"/>
          </p:cNvPicPr>
          <p:nvPr/>
        </p:nvPicPr>
        <p:blipFill>
          <a:blip r:embed="rId2"/>
          <a:stretch>
            <a:fillRect/>
          </a:stretch>
        </p:blipFill>
        <p:spPr>
          <a:xfrm>
            <a:off x="1285874" y="747712"/>
            <a:ext cx="4936347" cy="2595563"/>
          </a:xfrm>
          <a:prstGeom prst="rect">
            <a:avLst/>
          </a:prstGeom>
        </p:spPr>
      </p:pic>
      <p:pic>
        <p:nvPicPr>
          <p:cNvPr id="3" name="Picture 2">
            <a:extLst>
              <a:ext uri="{FF2B5EF4-FFF2-40B4-BE49-F238E27FC236}">
                <a16:creationId xmlns:a16="http://schemas.microsoft.com/office/drawing/2014/main" id="{C5DA4AF3-FEDC-4375-2E73-65E290898623}"/>
              </a:ext>
            </a:extLst>
          </p:cNvPr>
          <p:cNvPicPr>
            <a:picLocks noChangeAspect="1"/>
          </p:cNvPicPr>
          <p:nvPr/>
        </p:nvPicPr>
        <p:blipFill>
          <a:blip r:embed="rId3"/>
          <a:stretch>
            <a:fillRect/>
          </a:stretch>
        </p:blipFill>
        <p:spPr>
          <a:xfrm>
            <a:off x="8562976" y="438150"/>
            <a:ext cx="3228974" cy="3228974"/>
          </a:xfrm>
          <a:prstGeom prst="rect">
            <a:avLst/>
          </a:prstGeom>
        </p:spPr>
      </p:pic>
      <p:pic>
        <p:nvPicPr>
          <p:cNvPr id="4" name="Picture 3">
            <a:extLst>
              <a:ext uri="{FF2B5EF4-FFF2-40B4-BE49-F238E27FC236}">
                <a16:creationId xmlns:a16="http://schemas.microsoft.com/office/drawing/2014/main" id="{27246F01-7C00-54CD-007D-963316454A75}"/>
              </a:ext>
            </a:extLst>
          </p:cNvPr>
          <p:cNvPicPr>
            <a:picLocks noChangeAspect="1"/>
          </p:cNvPicPr>
          <p:nvPr/>
        </p:nvPicPr>
        <p:blipFill>
          <a:blip r:embed="rId4"/>
          <a:stretch>
            <a:fillRect/>
          </a:stretch>
        </p:blipFill>
        <p:spPr>
          <a:xfrm>
            <a:off x="2695575" y="3429000"/>
            <a:ext cx="5734050" cy="3228975"/>
          </a:xfrm>
          <a:prstGeom prst="rect">
            <a:avLst/>
          </a:prstGeom>
        </p:spPr>
      </p:pic>
    </p:spTree>
    <p:extLst>
      <p:ext uri="{BB962C8B-B14F-4D97-AF65-F5344CB8AC3E}">
        <p14:creationId xmlns:p14="http://schemas.microsoft.com/office/powerpoint/2010/main" val="225301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3F967C-47E0-4B8C-100F-E9777DB910D7}"/>
              </a:ext>
            </a:extLst>
          </p:cNvPr>
          <p:cNvPicPr>
            <a:picLocks noChangeAspect="1"/>
          </p:cNvPicPr>
          <p:nvPr/>
        </p:nvPicPr>
        <p:blipFill>
          <a:blip r:embed="rId2"/>
          <a:stretch>
            <a:fillRect/>
          </a:stretch>
        </p:blipFill>
        <p:spPr>
          <a:xfrm>
            <a:off x="285750" y="133350"/>
            <a:ext cx="5294376" cy="3429000"/>
          </a:xfrm>
          <a:prstGeom prst="rect">
            <a:avLst/>
          </a:prstGeom>
        </p:spPr>
      </p:pic>
      <p:pic>
        <p:nvPicPr>
          <p:cNvPr id="4" name="Picture 3">
            <a:extLst>
              <a:ext uri="{FF2B5EF4-FFF2-40B4-BE49-F238E27FC236}">
                <a16:creationId xmlns:a16="http://schemas.microsoft.com/office/drawing/2014/main" id="{532F3391-D746-AC8A-767B-6CF4E92A579B}"/>
              </a:ext>
            </a:extLst>
          </p:cNvPr>
          <p:cNvPicPr>
            <a:picLocks noChangeAspect="1"/>
          </p:cNvPicPr>
          <p:nvPr/>
        </p:nvPicPr>
        <p:blipFill>
          <a:blip r:embed="rId3"/>
          <a:stretch>
            <a:fillRect/>
          </a:stretch>
        </p:blipFill>
        <p:spPr>
          <a:xfrm>
            <a:off x="6753225" y="842962"/>
            <a:ext cx="2952750" cy="1552575"/>
          </a:xfrm>
          <a:prstGeom prst="rect">
            <a:avLst/>
          </a:prstGeom>
        </p:spPr>
      </p:pic>
      <p:pic>
        <p:nvPicPr>
          <p:cNvPr id="6" name="Picture 5">
            <a:extLst>
              <a:ext uri="{FF2B5EF4-FFF2-40B4-BE49-F238E27FC236}">
                <a16:creationId xmlns:a16="http://schemas.microsoft.com/office/drawing/2014/main" id="{03185EF3-8322-B093-11CA-4DD91F2F71F6}"/>
              </a:ext>
            </a:extLst>
          </p:cNvPr>
          <p:cNvPicPr>
            <a:picLocks noChangeAspect="1"/>
          </p:cNvPicPr>
          <p:nvPr/>
        </p:nvPicPr>
        <p:blipFill>
          <a:blip r:embed="rId4"/>
          <a:stretch>
            <a:fillRect/>
          </a:stretch>
        </p:blipFill>
        <p:spPr>
          <a:xfrm>
            <a:off x="5919787" y="3024187"/>
            <a:ext cx="5738813" cy="3820266"/>
          </a:xfrm>
          <a:prstGeom prst="rect">
            <a:avLst/>
          </a:prstGeom>
        </p:spPr>
      </p:pic>
    </p:spTree>
    <p:extLst>
      <p:ext uri="{BB962C8B-B14F-4D97-AF65-F5344CB8AC3E}">
        <p14:creationId xmlns:p14="http://schemas.microsoft.com/office/powerpoint/2010/main" val="1182663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1883B-AE98-EFF0-7B23-18CB4958A41D}"/>
              </a:ext>
            </a:extLst>
          </p:cNvPr>
          <p:cNvPicPr>
            <a:picLocks noChangeAspect="1"/>
          </p:cNvPicPr>
          <p:nvPr/>
        </p:nvPicPr>
        <p:blipFill>
          <a:blip r:embed="rId2"/>
          <a:stretch>
            <a:fillRect/>
          </a:stretch>
        </p:blipFill>
        <p:spPr>
          <a:xfrm>
            <a:off x="0" y="0"/>
            <a:ext cx="5619750" cy="3333750"/>
          </a:xfrm>
          <a:prstGeom prst="rect">
            <a:avLst/>
          </a:prstGeom>
        </p:spPr>
      </p:pic>
      <p:pic>
        <p:nvPicPr>
          <p:cNvPr id="3" name="Picture 2">
            <a:extLst>
              <a:ext uri="{FF2B5EF4-FFF2-40B4-BE49-F238E27FC236}">
                <a16:creationId xmlns:a16="http://schemas.microsoft.com/office/drawing/2014/main" id="{DD922B2B-A92C-68A5-96AA-8337BBC931A8}"/>
              </a:ext>
            </a:extLst>
          </p:cNvPr>
          <p:cNvPicPr>
            <a:picLocks noChangeAspect="1"/>
          </p:cNvPicPr>
          <p:nvPr/>
        </p:nvPicPr>
        <p:blipFill>
          <a:blip r:embed="rId3"/>
          <a:stretch>
            <a:fillRect/>
          </a:stretch>
        </p:blipFill>
        <p:spPr>
          <a:xfrm>
            <a:off x="5743575" y="2359025"/>
            <a:ext cx="6448425" cy="4298950"/>
          </a:xfrm>
          <a:prstGeom prst="rect">
            <a:avLst/>
          </a:prstGeom>
        </p:spPr>
      </p:pic>
    </p:spTree>
    <p:extLst>
      <p:ext uri="{BB962C8B-B14F-4D97-AF65-F5344CB8AC3E}">
        <p14:creationId xmlns:p14="http://schemas.microsoft.com/office/powerpoint/2010/main" val="93585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BB9DC-2C7F-D4E0-F85C-C26B6FF4FD9E}"/>
              </a:ext>
            </a:extLst>
          </p:cNvPr>
          <p:cNvPicPr>
            <a:picLocks noChangeAspect="1"/>
          </p:cNvPicPr>
          <p:nvPr/>
        </p:nvPicPr>
        <p:blipFill>
          <a:blip r:embed="rId2"/>
          <a:stretch>
            <a:fillRect/>
          </a:stretch>
        </p:blipFill>
        <p:spPr>
          <a:xfrm>
            <a:off x="6457950" y="2483247"/>
            <a:ext cx="7191375" cy="4374753"/>
          </a:xfrm>
          <a:prstGeom prst="rect">
            <a:avLst/>
          </a:prstGeom>
        </p:spPr>
      </p:pic>
      <p:pic>
        <p:nvPicPr>
          <p:cNvPr id="3" name="Picture 2">
            <a:extLst>
              <a:ext uri="{FF2B5EF4-FFF2-40B4-BE49-F238E27FC236}">
                <a16:creationId xmlns:a16="http://schemas.microsoft.com/office/drawing/2014/main" id="{A6CF5741-9B1F-4252-8C95-2CFA0532E8B4}"/>
              </a:ext>
            </a:extLst>
          </p:cNvPr>
          <p:cNvPicPr>
            <a:picLocks noChangeAspect="1"/>
          </p:cNvPicPr>
          <p:nvPr/>
        </p:nvPicPr>
        <p:blipFill>
          <a:blip r:embed="rId3"/>
          <a:stretch>
            <a:fillRect/>
          </a:stretch>
        </p:blipFill>
        <p:spPr>
          <a:xfrm>
            <a:off x="0" y="0"/>
            <a:ext cx="6457950" cy="3632597"/>
          </a:xfrm>
          <a:prstGeom prst="rect">
            <a:avLst/>
          </a:prstGeom>
        </p:spPr>
      </p:pic>
    </p:spTree>
    <p:extLst>
      <p:ext uri="{BB962C8B-B14F-4D97-AF65-F5344CB8AC3E}">
        <p14:creationId xmlns:p14="http://schemas.microsoft.com/office/powerpoint/2010/main" val="318706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782FF-5F97-A50A-C5E7-A05341666199}"/>
              </a:ext>
            </a:extLst>
          </p:cNvPr>
          <p:cNvPicPr>
            <a:picLocks noChangeAspect="1"/>
          </p:cNvPicPr>
          <p:nvPr/>
        </p:nvPicPr>
        <p:blipFill>
          <a:blip r:embed="rId2"/>
          <a:stretch>
            <a:fillRect/>
          </a:stretch>
        </p:blipFill>
        <p:spPr>
          <a:xfrm>
            <a:off x="261937" y="314325"/>
            <a:ext cx="4314825" cy="6477000"/>
          </a:xfrm>
          <a:prstGeom prst="rect">
            <a:avLst/>
          </a:prstGeom>
        </p:spPr>
      </p:pic>
      <p:pic>
        <p:nvPicPr>
          <p:cNvPr id="4" name="Picture 3">
            <a:extLst>
              <a:ext uri="{FF2B5EF4-FFF2-40B4-BE49-F238E27FC236}">
                <a16:creationId xmlns:a16="http://schemas.microsoft.com/office/drawing/2014/main" id="{0DC20963-3FB7-96C4-855C-2EEB46BFA959}"/>
              </a:ext>
            </a:extLst>
          </p:cNvPr>
          <p:cNvPicPr>
            <a:picLocks noChangeAspect="1"/>
          </p:cNvPicPr>
          <p:nvPr/>
        </p:nvPicPr>
        <p:blipFill>
          <a:blip r:embed="rId3"/>
          <a:stretch>
            <a:fillRect/>
          </a:stretch>
        </p:blipFill>
        <p:spPr>
          <a:xfrm>
            <a:off x="5275783" y="76200"/>
            <a:ext cx="6278041" cy="3600450"/>
          </a:xfrm>
          <a:prstGeom prst="rect">
            <a:avLst/>
          </a:prstGeom>
        </p:spPr>
      </p:pic>
      <p:pic>
        <p:nvPicPr>
          <p:cNvPr id="5" name="Picture 4">
            <a:extLst>
              <a:ext uri="{FF2B5EF4-FFF2-40B4-BE49-F238E27FC236}">
                <a16:creationId xmlns:a16="http://schemas.microsoft.com/office/drawing/2014/main" id="{7AB8B68B-D8FA-BB90-C4C5-3A86E7F90E2D}"/>
              </a:ext>
            </a:extLst>
          </p:cNvPr>
          <p:cNvPicPr>
            <a:picLocks noChangeAspect="1"/>
          </p:cNvPicPr>
          <p:nvPr/>
        </p:nvPicPr>
        <p:blipFill>
          <a:blip r:embed="rId4"/>
          <a:stretch>
            <a:fillRect/>
          </a:stretch>
        </p:blipFill>
        <p:spPr>
          <a:xfrm>
            <a:off x="5792534" y="3676650"/>
            <a:ext cx="5028583" cy="3105150"/>
          </a:xfrm>
          <a:prstGeom prst="rect">
            <a:avLst/>
          </a:prstGeom>
        </p:spPr>
      </p:pic>
    </p:spTree>
    <p:extLst>
      <p:ext uri="{BB962C8B-B14F-4D97-AF65-F5344CB8AC3E}">
        <p14:creationId xmlns:p14="http://schemas.microsoft.com/office/powerpoint/2010/main" val="271481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37588" y="0"/>
            <a:ext cx="5760720" cy="6906832"/>
          </a:xfrm>
          <a:prstGeom prst="rect">
            <a:avLst/>
          </a:prstGeom>
        </p:spPr>
      </p:pic>
      <p:pic>
        <p:nvPicPr>
          <p:cNvPr id="3" name="Picture 2">
            <a:extLst>
              <a:ext uri="{FF2B5EF4-FFF2-40B4-BE49-F238E27FC236}">
                <a16:creationId xmlns:a16="http://schemas.microsoft.com/office/drawing/2014/main" id="{00B2ECAA-94AA-EAC1-9A2D-6DA4635BFEED}"/>
              </a:ext>
            </a:extLst>
          </p:cNvPr>
          <p:cNvPicPr>
            <a:picLocks noChangeAspect="1"/>
          </p:cNvPicPr>
          <p:nvPr/>
        </p:nvPicPr>
        <p:blipFill>
          <a:blip r:embed="rId3"/>
          <a:stretch>
            <a:fillRect/>
          </a:stretch>
        </p:blipFill>
        <p:spPr>
          <a:xfrm>
            <a:off x="138113" y="104775"/>
            <a:ext cx="5412022" cy="1409700"/>
          </a:xfrm>
          <a:prstGeom prst="rect">
            <a:avLst/>
          </a:prstGeom>
        </p:spPr>
      </p:pic>
    </p:spTree>
    <p:extLst>
      <p:ext uri="{BB962C8B-B14F-4D97-AF65-F5344CB8AC3E}">
        <p14:creationId xmlns:p14="http://schemas.microsoft.com/office/powerpoint/2010/main" val="512111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57A156-95A9-737B-2A08-F7C335E104C0}"/>
              </a:ext>
            </a:extLst>
          </p:cNvPr>
          <p:cNvPicPr>
            <a:picLocks noChangeAspect="1"/>
          </p:cNvPicPr>
          <p:nvPr/>
        </p:nvPicPr>
        <p:blipFill>
          <a:blip r:embed="rId2"/>
          <a:stretch>
            <a:fillRect/>
          </a:stretch>
        </p:blipFill>
        <p:spPr>
          <a:xfrm>
            <a:off x="1241709" y="0"/>
            <a:ext cx="9708581" cy="6858000"/>
          </a:xfrm>
          <a:prstGeom prst="rect">
            <a:avLst/>
          </a:prstGeom>
        </p:spPr>
      </p:pic>
    </p:spTree>
    <p:extLst>
      <p:ext uri="{BB962C8B-B14F-4D97-AF65-F5344CB8AC3E}">
        <p14:creationId xmlns:p14="http://schemas.microsoft.com/office/powerpoint/2010/main" val="281454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F7613C-13CB-8F8A-3AF1-6757D1D1C7B5}"/>
              </a:ext>
            </a:extLst>
          </p:cNvPr>
          <p:cNvPicPr>
            <a:picLocks noChangeAspect="1"/>
          </p:cNvPicPr>
          <p:nvPr/>
        </p:nvPicPr>
        <p:blipFill>
          <a:blip r:embed="rId2"/>
          <a:stretch>
            <a:fillRect/>
          </a:stretch>
        </p:blipFill>
        <p:spPr>
          <a:xfrm>
            <a:off x="266700" y="0"/>
            <a:ext cx="5851332" cy="3981450"/>
          </a:xfrm>
          <a:prstGeom prst="rect">
            <a:avLst/>
          </a:prstGeom>
        </p:spPr>
      </p:pic>
      <p:pic>
        <p:nvPicPr>
          <p:cNvPr id="4" name="Picture 3">
            <a:extLst>
              <a:ext uri="{FF2B5EF4-FFF2-40B4-BE49-F238E27FC236}">
                <a16:creationId xmlns:a16="http://schemas.microsoft.com/office/drawing/2014/main" id="{FE4BAE3D-B949-A7B7-75A3-E0EFE3650AC5}"/>
              </a:ext>
            </a:extLst>
          </p:cNvPr>
          <p:cNvPicPr>
            <a:picLocks noChangeAspect="1"/>
          </p:cNvPicPr>
          <p:nvPr/>
        </p:nvPicPr>
        <p:blipFill>
          <a:blip r:embed="rId3"/>
          <a:stretch>
            <a:fillRect/>
          </a:stretch>
        </p:blipFill>
        <p:spPr>
          <a:xfrm>
            <a:off x="6296025" y="-23605"/>
            <a:ext cx="5498562" cy="6795879"/>
          </a:xfrm>
          <a:prstGeom prst="rect">
            <a:avLst/>
          </a:prstGeom>
        </p:spPr>
      </p:pic>
    </p:spTree>
    <p:extLst>
      <p:ext uri="{BB962C8B-B14F-4D97-AF65-F5344CB8AC3E}">
        <p14:creationId xmlns:p14="http://schemas.microsoft.com/office/powerpoint/2010/main" val="110459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F4EE8A-97D9-8F63-F1D0-852489D06593}"/>
              </a:ext>
            </a:extLst>
          </p:cNvPr>
          <p:cNvPicPr>
            <a:picLocks noChangeAspect="1"/>
          </p:cNvPicPr>
          <p:nvPr/>
        </p:nvPicPr>
        <p:blipFill>
          <a:blip r:embed="rId2"/>
          <a:stretch>
            <a:fillRect/>
          </a:stretch>
        </p:blipFill>
        <p:spPr>
          <a:xfrm>
            <a:off x="119895" y="1"/>
            <a:ext cx="5311823" cy="4465468"/>
          </a:xfrm>
          <a:prstGeom prst="rect">
            <a:avLst/>
          </a:prstGeom>
        </p:spPr>
      </p:pic>
      <p:pic>
        <p:nvPicPr>
          <p:cNvPr id="5" name="Picture 4">
            <a:extLst>
              <a:ext uri="{FF2B5EF4-FFF2-40B4-BE49-F238E27FC236}">
                <a16:creationId xmlns:a16="http://schemas.microsoft.com/office/drawing/2014/main" id="{F8C3C871-2DCE-55AC-FF75-D401584A7EA5}"/>
              </a:ext>
            </a:extLst>
          </p:cNvPr>
          <p:cNvPicPr>
            <a:picLocks noChangeAspect="1"/>
          </p:cNvPicPr>
          <p:nvPr/>
        </p:nvPicPr>
        <p:blipFill>
          <a:blip r:embed="rId3"/>
          <a:stretch>
            <a:fillRect/>
          </a:stretch>
        </p:blipFill>
        <p:spPr>
          <a:xfrm>
            <a:off x="5681619" y="1562470"/>
            <a:ext cx="6390486" cy="4794820"/>
          </a:xfrm>
          <a:prstGeom prst="rect">
            <a:avLst/>
          </a:prstGeom>
        </p:spPr>
      </p:pic>
    </p:spTree>
    <p:extLst>
      <p:ext uri="{BB962C8B-B14F-4D97-AF65-F5344CB8AC3E}">
        <p14:creationId xmlns:p14="http://schemas.microsoft.com/office/powerpoint/2010/main" val="1329806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42D56-B741-26CE-DD46-6B4192A3434B}"/>
              </a:ext>
            </a:extLst>
          </p:cNvPr>
          <p:cNvPicPr>
            <a:picLocks noChangeAspect="1"/>
          </p:cNvPicPr>
          <p:nvPr/>
        </p:nvPicPr>
        <p:blipFill>
          <a:blip r:embed="rId2"/>
          <a:stretch>
            <a:fillRect/>
          </a:stretch>
        </p:blipFill>
        <p:spPr>
          <a:xfrm>
            <a:off x="5314845" y="0"/>
            <a:ext cx="6723033" cy="6858000"/>
          </a:xfrm>
          <a:prstGeom prst="rect">
            <a:avLst/>
          </a:prstGeom>
        </p:spPr>
      </p:pic>
      <p:sp>
        <p:nvSpPr>
          <p:cNvPr id="7" name="TextBox 6">
            <a:extLst>
              <a:ext uri="{FF2B5EF4-FFF2-40B4-BE49-F238E27FC236}">
                <a16:creationId xmlns:a16="http://schemas.microsoft.com/office/drawing/2014/main" id="{D2F6AA67-07C9-028F-6ABB-ABA8802ED4F3}"/>
              </a:ext>
            </a:extLst>
          </p:cNvPr>
          <p:cNvSpPr txBox="1"/>
          <p:nvPr/>
        </p:nvSpPr>
        <p:spPr>
          <a:xfrm>
            <a:off x="1027133" y="1399690"/>
            <a:ext cx="3695178" cy="1569660"/>
          </a:xfrm>
          <a:prstGeom prst="rect">
            <a:avLst/>
          </a:prstGeom>
          <a:noFill/>
        </p:spPr>
        <p:txBody>
          <a:bodyPr wrap="square" rtlCol="0">
            <a:spAutoFit/>
          </a:bodyPr>
          <a:lstStyle/>
          <a:p>
            <a:r>
              <a:rPr lang="en-US" sz="4800" dirty="0"/>
              <a:t>Guardian, June 8</a:t>
            </a:r>
            <a:r>
              <a:rPr lang="en-US" sz="4800" baseline="30000" dirty="0"/>
              <a:t>th</a:t>
            </a:r>
            <a:r>
              <a:rPr lang="en-US" sz="4800" dirty="0"/>
              <a:t> 2023</a:t>
            </a:r>
            <a:endParaRPr lang="nl-NL" sz="4800" dirty="0"/>
          </a:p>
        </p:txBody>
      </p:sp>
    </p:spTree>
    <p:extLst>
      <p:ext uri="{BB962C8B-B14F-4D97-AF65-F5344CB8AC3E}">
        <p14:creationId xmlns:p14="http://schemas.microsoft.com/office/powerpoint/2010/main" val="3643065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1895D-86B2-D3F4-0348-7734F128BAE8}"/>
              </a:ext>
            </a:extLst>
          </p:cNvPr>
          <p:cNvPicPr>
            <a:picLocks noChangeAspect="1"/>
          </p:cNvPicPr>
          <p:nvPr/>
        </p:nvPicPr>
        <p:blipFill>
          <a:blip r:embed="rId2"/>
          <a:stretch>
            <a:fillRect/>
          </a:stretch>
        </p:blipFill>
        <p:spPr>
          <a:xfrm>
            <a:off x="905655" y="0"/>
            <a:ext cx="10380689" cy="6858000"/>
          </a:xfrm>
          <a:prstGeom prst="rect">
            <a:avLst/>
          </a:prstGeom>
        </p:spPr>
      </p:pic>
    </p:spTree>
    <p:extLst>
      <p:ext uri="{BB962C8B-B14F-4D97-AF65-F5344CB8AC3E}">
        <p14:creationId xmlns:p14="http://schemas.microsoft.com/office/powerpoint/2010/main" val="107326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277247"/>
            <a:ext cx="4762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838426"/>
            <a:ext cx="3048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696" y="3140968"/>
            <a:ext cx="59055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700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87B48D-0279-E042-BA2B-29E0F21A10A8}"/>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51827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71770-BCD8-8911-6AD9-6860D5B68562}"/>
              </a:ext>
            </a:extLst>
          </p:cNvPr>
          <p:cNvPicPr>
            <a:picLocks noChangeAspect="1"/>
          </p:cNvPicPr>
          <p:nvPr/>
        </p:nvPicPr>
        <p:blipFill>
          <a:blip r:embed="rId2"/>
          <a:stretch>
            <a:fillRect/>
          </a:stretch>
        </p:blipFill>
        <p:spPr>
          <a:xfrm>
            <a:off x="2762250" y="266700"/>
            <a:ext cx="6667500" cy="6324600"/>
          </a:xfrm>
          <a:prstGeom prst="rect">
            <a:avLst/>
          </a:prstGeom>
        </p:spPr>
      </p:pic>
    </p:spTree>
    <p:extLst>
      <p:ext uri="{BB962C8B-B14F-4D97-AF65-F5344CB8AC3E}">
        <p14:creationId xmlns:p14="http://schemas.microsoft.com/office/powerpoint/2010/main" val="2192940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person's mouth with decayed teeth&#10;&#10;Description automatically generated">
            <a:extLst>
              <a:ext uri="{FF2B5EF4-FFF2-40B4-BE49-F238E27FC236}">
                <a16:creationId xmlns:a16="http://schemas.microsoft.com/office/drawing/2014/main" id="{6C941DB1-03B1-CDE1-79D3-93D5ABEEB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3819"/>
            <a:ext cx="5715000" cy="3810000"/>
          </a:xfrm>
          <a:prstGeom prst="rect">
            <a:avLst/>
          </a:prstGeom>
        </p:spPr>
      </p:pic>
      <p:pic>
        <p:nvPicPr>
          <p:cNvPr id="4" name="Picture 3">
            <a:extLst>
              <a:ext uri="{FF2B5EF4-FFF2-40B4-BE49-F238E27FC236}">
                <a16:creationId xmlns:a16="http://schemas.microsoft.com/office/drawing/2014/main" id="{94238F50-B9DF-FACE-D018-9492E8B158A2}"/>
              </a:ext>
            </a:extLst>
          </p:cNvPr>
          <p:cNvPicPr>
            <a:picLocks noChangeAspect="1"/>
          </p:cNvPicPr>
          <p:nvPr/>
        </p:nvPicPr>
        <p:blipFill>
          <a:blip r:embed="rId3"/>
          <a:stretch>
            <a:fillRect/>
          </a:stretch>
        </p:blipFill>
        <p:spPr>
          <a:xfrm>
            <a:off x="5257800" y="3712662"/>
            <a:ext cx="6934200" cy="3067050"/>
          </a:xfrm>
          <a:prstGeom prst="rect">
            <a:avLst/>
          </a:prstGeom>
        </p:spPr>
      </p:pic>
    </p:spTree>
    <p:extLst>
      <p:ext uri="{BB962C8B-B14F-4D97-AF65-F5344CB8AC3E}">
        <p14:creationId xmlns:p14="http://schemas.microsoft.com/office/powerpoint/2010/main" val="3314525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8351-D32D-0FED-DDAF-2B053186EA60}"/>
              </a:ext>
            </a:extLst>
          </p:cNvPr>
          <p:cNvSpPr>
            <a:spLocks noGrp="1"/>
          </p:cNvSpPr>
          <p:nvPr>
            <p:ph type="title"/>
          </p:nvPr>
        </p:nvSpPr>
        <p:spPr/>
        <p:txBody>
          <a:bodyPr/>
          <a:lstStyle/>
          <a:p>
            <a:r>
              <a:rPr lang="en-US" dirty="0"/>
              <a:t>TNO 2018</a:t>
            </a:r>
            <a:endParaRPr lang="nl-NL" dirty="0"/>
          </a:p>
        </p:txBody>
      </p:sp>
      <p:sp>
        <p:nvSpPr>
          <p:cNvPr id="3" name="Content Placeholder 2">
            <a:extLst>
              <a:ext uri="{FF2B5EF4-FFF2-40B4-BE49-F238E27FC236}">
                <a16:creationId xmlns:a16="http://schemas.microsoft.com/office/drawing/2014/main" id="{0597D1D5-F255-4BB2-93D2-84F4E19BFBE6}"/>
              </a:ext>
            </a:extLst>
          </p:cNvPr>
          <p:cNvSpPr>
            <a:spLocks noGrp="1"/>
          </p:cNvSpPr>
          <p:nvPr>
            <p:ph idx="1"/>
          </p:nvPr>
        </p:nvSpPr>
        <p:spPr/>
        <p:txBody>
          <a:bodyPr>
            <a:normAutofit/>
          </a:bodyPr>
          <a:lstStyle/>
          <a:p>
            <a:r>
              <a:rPr lang="nl-NL" dirty="0"/>
              <a:t>Cariës blijkt net als in de twee voorgaande </a:t>
            </a:r>
            <a:r>
              <a:rPr lang="nl-NL" dirty="0" err="1"/>
              <a:t>onderzoeksjaren</a:t>
            </a:r>
            <a:r>
              <a:rPr lang="nl-NL" dirty="0"/>
              <a:t> nog altijd zeer veel voor te komen onder jongeren: een kwart van de 5-jarigen, 40% van de 11-jarigen, twee derde van de 17-jarigen en vier vijfde van de 23-jarigen hebben cariës tot in het tandbeen. Daarnaast is er een sterke toename van gebitsslijtage: een vijfde van de 17-jarigen en ruim de helft van de 23-jarigen vertoont slijtage tot in het tandbeen. Meestal is erosie de oorzaak van gebitsslijtage; erosie komt door het nuttigen van zuren in zoete voedingsmiddelen en dranken.</a:t>
            </a:r>
          </a:p>
        </p:txBody>
      </p:sp>
    </p:spTree>
    <p:extLst>
      <p:ext uri="{BB962C8B-B14F-4D97-AF65-F5344CB8AC3E}">
        <p14:creationId xmlns:p14="http://schemas.microsoft.com/office/powerpoint/2010/main" val="1218513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C01000-4907-76AB-5719-22E4F4D9CE17}"/>
              </a:ext>
            </a:extLst>
          </p:cNvPr>
          <p:cNvPicPr>
            <a:picLocks noChangeAspect="1"/>
          </p:cNvPicPr>
          <p:nvPr/>
        </p:nvPicPr>
        <p:blipFill rotWithShape="1">
          <a:blip r:embed="rId2"/>
          <a:srcRect r="7110" b="-1"/>
          <a:stretch/>
        </p:blipFill>
        <p:spPr>
          <a:xfrm>
            <a:off x="20" y="10"/>
            <a:ext cx="12191980" cy="6857990"/>
          </a:xfrm>
          <a:prstGeom prst="rect">
            <a:avLst/>
          </a:prstGeom>
          <a:noFill/>
        </p:spPr>
      </p:pic>
    </p:spTree>
    <p:extLst>
      <p:ext uri="{BB962C8B-B14F-4D97-AF65-F5344CB8AC3E}">
        <p14:creationId xmlns:p14="http://schemas.microsoft.com/office/powerpoint/2010/main" val="45987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F01657-EA7B-10B8-6E60-E72601D2CFC7}"/>
              </a:ext>
            </a:extLst>
          </p:cNvPr>
          <p:cNvPicPr>
            <a:picLocks noChangeAspect="1"/>
          </p:cNvPicPr>
          <p:nvPr/>
        </p:nvPicPr>
        <p:blipFill>
          <a:blip r:embed="rId2"/>
          <a:stretch>
            <a:fillRect/>
          </a:stretch>
        </p:blipFill>
        <p:spPr>
          <a:xfrm>
            <a:off x="87683" y="79121"/>
            <a:ext cx="12192000" cy="3349879"/>
          </a:xfrm>
          <a:prstGeom prst="rect">
            <a:avLst/>
          </a:prstGeom>
        </p:spPr>
      </p:pic>
      <p:pic>
        <p:nvPicPr>
          <p:cNvPr id="7" name="Picture 6">
            <a:extLst>
              <a:ext uri="{FF2B5EF4-FFF2-40B4-BE49-F238E27FC236}">
                <a16:creationId xmlns:a16="http://schemas.microsoft.com/office/drawing/2014/main" id="{64BEA48E-6CDB-CCB3-8CCC-49C594B932A5}"/>
              </a:ext>
            </a:extLst>
          </p:cNvPr>
          <p:cNvPicPr>
            <a:picLocks noChangeAspect="1"/>
          </p:cNvPicPr>
          <p:nvPr/>
        </p:nvPicPr>
        <p:blipFill>
          <a:blip r:embed="rId3"/>
          <a:stretch>
            <a:fillRect/>
          </a:stretch>
        </p:blipFill>
        <p:spPr>
          <a:xfrm>
            <a:off x="1339664" y="3429000"/>
            <a:ext cx="9168320" cy="3429000"/>
          </a:xfrm>
          <a:prstGeom prst="rect">
            <a:avLst/>
          </a:prstGeom>
        </p:spPr>
      </p:pic>
    </p:spTree>
    <p:extLst>
      <p:ext uri="{BB962C8B-B14F-4D97-AF65-F5344CB8AC3E}">
        <p14:creationId xmlns:p14="http://schemas.microsoft.com/office/powerpoint/2010/main" val="3447537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tooth with many white circles around it&#10;&#10;Description automatically generated">
            <a:extLst>
              <a:ext uri="{FF2B5EF4-FFF2-40B4-BE49-F238E27FC236}">
                <a16:creationId xmlns:a16="http://schemas.microsoft.com/office/drawing/2014/main" id="{F6C00D2E-B5EE-30CA-3847-CB569B44CEF3}"/>
              </a:ext>
            </a:extLst>
          </p:cNvPr>
          <p:cNvPicPr>
            <a:picLocks noChangeAspect="1"/>
          </p:cNvPicPr>
          <p:nvPr/>
        </p:nvPicPr>
        <p:blipFill rotWithShape="1">
          <a:blip r:embed="rId2">
            <a:extLst>
              <a:ext uri="{28A0092B-C50C-407E-A947-70E740481C1C}">
                <a14:useLocalDpi xmlns:a14="http://schemas.microsoft.com/office/drawing/2010/main" val="0"/>
              </a:ext>
            </a:extLst>
          </a:blip>
          <a:srcRect t="13916" b="18920"/>
          <a:stretch/>
        </p:blipFill>
        <p:spPr>
          <a:xfrm>
            <a:off x="20" y="10"/>
            <a:ext cx="12191980" cy="6857990"/>
          </a:xfrm>
          <a:prstGeom prst="rect">
            <a:avLst/>
          </a:prstGeom>
          <a:noFill/>
        </p:spPr>
      </p:pic>
    </p:spTree>
    <p:extLst>
      <p:ext uri="{BB962C8B-B14F-4D97-AF65-F5344CB8AC3E}">
        <p14:creationId xmlns:p14="http://schemas.microsoft.com/office/powerpoint/2010/main" val="389003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2E61-8AEC-66C3-71CA-6C6CC56A05B0}"/>
              </a:ext>
            </a:extLst>
          </p:cNvPr>
          <p:cNvSpPr>
            <a:spLocks noGrp="1"/>
          </p:cNvSpPr>
          <p:nvPr>
            <p:ph type="title"/>
          </p:nvPr>
        </p:nvSpPr>
        <p:spPr/>
        <p:txBody>
          <a:bodyPr/>
          <a:lstStyle/>
          <a:p>
            <a:r>
              <a:rPr lang="en-US" dirty="0"/>
              <a:t>Nutrients and dental health</a:t>
            </a:r>
            <a:endParaRPr lang="nl-NL" dirty="0"/>
          </a:p>
        </p:txBody>
      </p:sp>
      <p:sp>
        <p:nvSpPr>
          <p:cNvPr id="3" name="Content Placeholder 2">
            <a:extLst>
              <a:ext uri="{FF2B5EF4-FFF2-40B4-BE49-F238E27FC236}">
                <a16:creationId xmlns:a16="http://schemas.microsoft.com/office/drawing/2014/main" id="{5EEB309E-E4E0-5865-099F-63440937812C}"/>
              </a:ext>
            </a:extLst>
          </p:cNvPr>
          <p:cNvSpPr>
            <a:spLocks noGrp="1"/>
          </p:cNvSpPr>
          <p:nvPr>
            <p:ph idx="1"/>
          </p:nvPr>
        </p:nvSpPr>
        <p:spPr/>
        <p:txBody>
          <a:bodyPr>
            <a:normAutofit fontScale="70000" lnSpcReduction="20000"/>
          </a:bodyPr>
          <a:lstStyle/>
          <a:p>
            <a:r>
              <a:rPr lang="en-US" dirty="0"/>
              <a:t>1. Calcium. aids in the maintenance of a strong jawbone and the strengthening of tooth enamel. Calcium is also important for tooth growth because it is a component of tooth enamel. Teeth can weaken without enough calcium, which can cause tooth decay and other oral health issues linked to weak teeth.</a:t>
            </a:r>
          </a:p>
          <a:p>
            <a:endParaRPr lang="en-US" dirty="0"/>
          </a:p>
          <a:p>
            <a:r>
              <a:rPr lang="en-US" dirty="0"/>
              <a:t>2. Vitamin C supports the growth and maintenance of strong teeth and gums. Vitamin C is important for oral health since it aids in the synthesis of collagen in dentin. In addition, vitamin C promotes the development and maintenance of teeth and guards against gingival inflammation and disorders including gingivitis and scurvy. </a:t>
            </a:r>
          </a:p>
          <a:p>
            <a:endParaRPr lang="en-US" dirty="0"/>
          </a:p>
          <a:p>
            <a:r>
              <a:rPr lang="en-US" dirty="0"/>
              <a:t>3. Potassium aids the body's defense and helps prevents the deterioration of the jaw and other dental structures. Potassium can also makes blood clotting more effective and increases wound healing. These benefits can help people whose gums bleed periodically or when they floss.</a:t>
            </a:r>
          </a:p>
          <a:p>
            <a:endParaRPr lang="en-US" dirty="0"/>
          </a:p>
          <a:p>
            <a:endParaRPr lang="en-US" dirty="0"/>
          </a:p>
        </p:txBody>
      </p:sp>
    </p:spTree>
    <p:extLst>
      <p:ext uri="{BB962C8B-B14F-4D97-AF65-F5344CB8AC3E}">
        <p14:creationId xmlns:p14="http://schemas.microsoft.com/office/powerpoint/2010/main" val="1705018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2E61-8AEC-66C3-71CA-6C6CC56A05B0}"/>
              </a:ext>
            </a:extLst>
          </p:cNvPr>
          <p:cNvSpPr>
            <a:spLocks noGrp="1"/>
          </p:cNvSpPr>
          <p:nvPr>
            <p:ph type="title"/>
          </p:nvPr>
        </p:nvSpPr>
        <p:spPr/>
        <p:txBody>
          <a:bodyPr/>
          <a:lstStyle/>
          <a:p>
            <a:r>
              <a:rPr lang="en-US" dirty="0"/>
              <a:t>Nutrients and dental health</a:t>
            </a:r>
            <a:endParaRPr lang="nl-NL" dirty="0"/>
          </a:p>
        </p:txBody>
      </p:sp>
      <p:sp>
        <p:nvSpPr>
          <p:cNvPr id="3" name="Content Placeholder 2">
            <a:extLst>
              <a:ext uri="{FF2B5EF4-FFF2-40B4-BE49-F238E27FC236}">
                <a16:creationId xmlns:a16="http://schemas.microsoft.com/office/drawing/2014/main" id="{5EEB309E-E4E0-5865-099F-63440937812C}"/>
              </a:ext>
            </a:extLst>
          </p:cNvPr>
          <p:cNvSpPr>
            <a:spLocks noGrp="1"/>
          </p:cNvSpPr>
          <p:nvPr>
            <p:ph idx="1"/>
          </p:nvPr>
        </p:nvSpPr>
        <p:spPr/>
        <p:txBody>
          <a:bodyPr>
            <a:normAutofit fontScale="55000" lnSpcReduction="20000"/>
          </a:bodyPr>
          <a:lstStyle/>
          <a:p>
            <a:r>
              <a:rPr lang="en-US" dirty="0"/>
              <a:t>4. Phosphorus aids in the preservation and regeneration of tooth enamel. Phosphorus combines with calcium to create hydroxyapatite, the primary building block of dental enamel. Phosphorus is crucial for the body's complete absorption of calcium, as the human body cannot use calcium without it.</a:t>
            </a:r>
          </a:p>
          <a:p>
            <a:endParaRPr lang="en-US" dirty="0"/>
          </a:p>
          <a:p>
            <a:r>
              <a:rPr lang="en-US" dirty="0"/>
              <a:t>5. Vitamin D aids in the absorption, transport, and deposit of calcium into the bones that sustain the teeth. Additionally, vitamin D increases the mineral concentration of bones, which makes them tougher and more fracture-resistant.</a:t>
            </a:r>
          </a:p>
          <a:p>
            <a:endParaRPr lang="en-US" dirty="0"/>
          </a:p>
          <a:p>
            <a:r>
              <a:rPr lang="en-US" dirty="0"/>
              <a:t>6. Vitamin A aids in the formation of keratin, a protein that is present in tooth enamel and is crucial for the defense and strength of your teeth. Additionally, vitamin A prevents dry mouth and supports the health of your mouth's mucous membranes. Vitamin A also stimulates and maintains saliva production. Saliva is a crucial element in dental hygiene because it removes dangerous bacteria and food debris from the spaces between teeth and gums.</a:t>
            </a:r>
          </a:p>
          <a:p>
            <a:endParaRPr lang="en-US" dirty="0"/>
          </a:p>
          <a:p>
            <a:r>
              <a:rPr lang="en-US" dirty="0"/>
              <a:t>7. Vitamin K binds calcium to teeth and bones, which strengthens them and makes them less brittle. In addition, vitamin K aids in the synthesis of osteocalcin, an essential protein for the development and maintenance of healthy bones. Thus, you may bleed more frequently if you don't get enough vitamin K since it takes longer for your body to repair after an injury.</a:t>
            </a:r>
          </a:p>
          <a:p>
            <a:endParaRPr lang="en-US" dirty="0"/>
          </a:p>
          <a:p>
            <a:endParaRPr lang="en-US" dirty="0"/>
          </a:p>
        </p:txBody>
      </p:sp>
    </p:spTree>
    <p:extLst>
      <p:ext uri="{BB962C8B-B14F-4D97-AF65-F5344CB8AC3E}">
        <p14:creationId xmlns:p14="http://schemas.microsoft.com/office/powerpoint/2010/main" val="1036661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tooth with food and text&#10;&#10;Description automatically generated">
            <a:extLst>
              <a:ext uri="{FF2B5EF4-FFF2-40B4-BE49-F238E27FC236}">
                <a16:creationId xmlns:a16="http://schemas.microsoft.com/office/drawing/2014/main" id="{3237EF28-B727-9253-FCF7-D71823431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66" y="0"/>
            <a:ext cx="10266467" cy="6858000"/>
          </a:xfrm>
          <a:prstGeom prst="rect">
            <a:avLst/>
          </a:prstGeom>
        </p:spPr>
      </p:pic>
    </p:spTree>
    <p:extLst>
      <p:ext uri="{BB962C8B-B14F-4D97-AF65-F5344CB8AC3E}">
        <p14:creationId xmlns:p14="http://schemas.microsoft.com/office/powerpoint/2010/main" val="2425175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human body&#10;&#10;Description automatically generated">
            <a:extLst>
              <a:ext uri="{FF2B5EF4-FFF2-40B4-BE49-F238E27FC236}">
                <a16:creationId xmlns:a16="http://schemas.microsoft.com/office/drawing/2014/main" id="{B040D729-0439-0734-A8D0-54F0530EF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942" y="68263"/>
            <a:ext cx="8298116" cy="6721475"/>
          </a:xfrm>
          <a:prstGeom prst="rect">
            <a:avLst/>
          </a:prstGeom>
          <a:noFill/>
        </p:spPr>
      </p:pic>
    </p:spTree>
    <p:extLst>
      <p:ext uri="{BB962C8B-B14F-4D97-AF65-F5344CB8AC3E}">
        <p14:creationId xmlns:p14="http://schemas.microsoft.com/office/powerpoint/2010/main" val="2404800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C39460-6038-4D53-AD74-78C428167A33}"/>
              </a:ext>
            </a:extLst>
          </p:cNvPr>
          <p:cNvPicPr>
            <a:picLocks noChangeAspect="1"/>
          </p:cNvPicPr>
          <p:nvPr/>
        </p:nvPicPr>
        <p:blipFill>
          <a:blip r:embed="rId2"/>
          <a:stretch>
            <a:fillRect/>
          </a:stretch>
        </p:blipFill>
        <p:spPr>
          <a:xfrm>
            <a:off x="2438400" y="152400"/>
            <a:ext cx="7315200" cy="6553200"/>
          </a:xfrm>
          <a:prstGeom prst="rect">
            <a:avLst/>
          </a:prstGeom>
        </p:spPr>
      </p:pic>
    </p:spTree>
    <p:extLst>
      <p:ext uri="{BB962C8B-B14F-4D97-AF65-F5344CB8AC3E}">
        <p14:creationId xmlns:p14="http://schemas.microsoft.com/office/powerpoint/2010/main" val="875141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62393-330F-D399-3F80-B9457E3BA545}"/>
              </a:ext>
            </a:extLst>
          </p:cNvPr>
          <p:cNvPicPr>
            <a:picLocks noChangeAspect="1"/>
          </p:cNvPicPr>
          <p:nvPr/>
        </p:nvPicPr>
        <p:blipFill>
          <a:blip r:embed="rId2"/>
          <a:stretch>
            <a:fillRect/>
          </a:stretch>
        </p:blipFill>
        <p:spPr>
          <a:xfrm>
            <a:off x="89668" y="901874"/>
            <a:ext cx="11947844" cy="5026979"/>
          </a:xfrm>
          <a:prstGeom prst="rect">
            <a:avLst/>
          </a:prstGeom>
        </p:spPr>
      </p:pic>
    </p:spTree>
    <p:extLst>
      <p:ext uri="{BB962C8B-B14F-4D97-AF65-F5344CB8AC3E}">
        <p14:creationId xmlns:p14="http://schemas.microsoft.com/office/powerpoint/2010/main" val="25370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34372-8A1E-33D6-6B04-40A94FAA08DF}"/>
              </a:ext>
            </a:extLst>
          </p:cNvPr>
          <p:cNvPicPr>
            <a:picLocks noChangeAspect="1"/>
          </p:cNvPicPr>
          <p:nvPr/>
        </p:nvPicPr>
        <p:blipFill>
          <a:blip r:embed="rId2"/>
          <a:stretch>
            <a:fillRect/>
          </a:stretch>
        </p:blipFill>
        <p:spPr>
          <a:xfrm>
            <a:off x="800100" y="1566862"/>
            <a:ext cx="10591800" cy="3724275"/>
          </a:xfrm>
          <a:prstGeom prst="rect">
            <a:avLst/>
          </a:prstGeom>
        </p:spPr>
      </p:pic>
    </p:spTree>
    <p:extLst>
      <p:ext uri="{BB962C8B-B14F-4D97-AF65-F5344CB8AC3E}">
        <p14:creationId xmlns:p14="http://schemas.microsoft.com/office/powerpoint/2010/main" val="225307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6858-390F-D5AA-E3FD-CE109B836392}"/>
              </a:ext>
            </a:extLst>
          </p:cNvPr>
          <p:cNvSpPr>
            <a:spLocks noGrp="1"/>
          </p:cNvSpPr>
          <p:nvPr>
            <p:ph type="title"/>
          </p:nvPr>
        </p:nvSpPr>
        <p:spPr/>
        <p:txBody>
          <a:bodyPr/>
          <a:lstStyle/>
          <a:p>
            <a:r>
              <a:rPr lang="en-US" dirty="0"/>
              <a:t>Kaur et al</a:t>
            </a:r>
            <a:endParaRPr lang="nl-NL" dirty="0"/>
          </a:p>
        </p:txBody>
      </p:sp>
      <p:sp>
        <p:nvSpPr>
          <p:cNvPr id="3" name="Content Placeholder 2">
            <a:extLst>
              <a:ext uri="{FF2B5EF4-FFF2-40B4-BE49-F238E27FC236}">
                <a16:creationId xmlns:a16="http://schemas.microsoft.com/office/drawing/2014/main" id="{062980A0-BD7D-03C6-4C33-94E4AB206070}"/>
              </a:ext>
            </a:extLst>
          </p:cNvPr>
          <p:cNvSpPr>
            <a:spLocks noGrp="1"/>
          </p:cNvSpPr>
          <p:nvPr>
            <p:ph idx="1"/>
          </p:nvPr>
        </p:nvSpPr>
        <p:spPr/>
        <p:txBody>
          <a:bodyPr>
            <a:normAutofit fontScale="92500" lnSpcReduction="20000"/>
          </a:bodyPr>
          <a:lstStyle/>
          <a:p>
            <a:r>
              <a:rPr lang="en-US" dirty="0"/>
              <a:t>in this study special emphasis was given on the correlation of obesity and poor health in different geographical areas, effects on childhood obesity and dental health, role of breast feeding and importance of prevention of poor oral health, oral hygiene habits and how it could be tracked right from pregnancy to infancy to childhood to old age. </a:t>
            </a:r>
          </a:p>
          <a:p>
            <a:r>
              <a:rPr lang="en-US" dirty="0"/>
              <a:t>Prevention remains the mainstay of avoiding it with avoidance of sweets, daily brushing twice and repeated dental visits, in the presence of obesity and T2DM were associated with double the incidence of periodontal diseases as compared to the presence of obesity and T2DM alone</a:t>
            </a:r>
            <a:endParaRPr lang="nl-NL" dirty="0"/>
          </a:p>
        </p:txBody>
      </p:sp>
    </p:spTree>
    <p:extLst>
      <p:ext uri="{BB962C8B-B14F-4D97-AF65-F5344CB8AC3E}">
        <p14:creationId xmlns:p14="http://schemas.microsoft.com/office/powerpoint/2010/main" val="126210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C8004-C172-4F5D-3C8A-2C51B316959F}"/>
              </a:ext>
            </a:extLst>
          </p:cNvPr>
          <p:cNvSpPr>
            <a:spLocks noGrp="1"/>
          </p:cNvSpPr>
          <p:nvPr>
            <p:ph type="title"/>
          </p:nvPr>
        </p:nvSpPr>
        <p:spPr/>
        <p:txBody>
          <a:bodyPr/>
          <a:lstStyle/>
          <a:p>
            <a:r>
              <a:rPr lang="en-US" dirty="0"/>
              <a:t>Sugary drinks start in infancy</a:t>
            </a:r>
            <a:endParaRPr lang="nl-NL" dirty="0"/>
          </a:p>
        </p:txBody>
      </p:sp>
      <p:pic>
        <p:nvPicPr>
          <p:cNvPr id="5" name="Picture 4">
            <a:extLst>
              <a:ext uri="{FF2B5EF4-FFF2-40B4-BE49-F238E27FC236}">
                <a16:creationId xmlns:a16="http://schemas.microsoft.com/office/drawing/2014/main" id="{1A068E9B-D49A-9D24-7B81-D3254B5176E3}"/>
              </a:ext>
            </a:extLst>
          </p:cNvPr>
          <p:cNvPicPr>
            <a:picLocks noChangeAspect="1"/>
          </p:cNvPicPr>
          <p:nvPr/>
        </p:nvPicPr>
        <p:blipFill>
          <a:blip r:embed="rId2"/>
          <a:stretch>
            <a:fillRect/>
          </a:stretch>
        </p:blipFill>
        <p:spPr>
          <a:xfrm>
            <a:off x="1790178" y="1708236"/>
            <a:ext cx="7925322" cy="4755193"/>
          </a:xfrm>
          <a:prstGeom prst="rect">
            <a:avLst/>
          </a:prstGeom>
        </p:spPr>
      </p:pic>
    </p:spTree>
    <p:extLst>
      <p:ext uri="{BB962C8B-B14F-4D97-AF65-F5344CB8AC3E}">
        <p14:creationId xmlns:p14="http://schemas.microsoft.com/office/powerpoint/2010/main" val="1558619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87F50718F6364485F0252091878FAF" ma:contentTypeVersion="16" ma:contentTypeDescription="Een nieuw document maken." ma:contentTypeScope="" ma:versionID="95999a7c25b8ecd22c17f92c17b7f4bd">
  <xsd:schema xmlns:xsd="http://www.w3.org/2001/XMLSchema" xmlns:xs="http://www.w3.org/2001/XMLSchema" xmlns:p="http://schemas.microsoft.com/office/2006/metadata/properties" xmlns:ns2="563183f3-7feb-4363-a778-6a6c41eeb982" xmlns:ns3="fc63e09b-4a25-45db-8629-9d429e079993" targetNamespace="http://schemas.microsoft.com/office/2006/metadata/properties" ma:root="true" ma:fieldsID="3c1893ed5a9234a746a09bf6d0382598" ns2:_="" ns3:_="">
    <xsd:import namespace="563183f3-7feb-4363-a778-6a6c41eeb982"/>
    <xsd:import namespace="fc63e09b-4a25-45db-8629-9d429e0799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183f3-7feb-4363-a778-6a6c41eeb9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71ab9d42-6759-4a8e-ad00-60f99c33d9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63e09b-4a25-45db-8629-9d429e07999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7c31cc2-a13e-40e5-af22-7768e2c1b58e}" ma:internalName="TaxCatchAll" ma:showField="CatchAllData" ma:web="fc63e09b-4a25-45db-8629-9d429e0799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EC4EA3-3967-4B35-A732-A8A71BB42C8A}"/>
</file>

<file path=customXml/itemProps2.xml><?xml version="1.0" encoding="utf-8"?>
<ds:datastoreItem xmlns:ds="http://schemas.openxmlformats.org/officeDocument/2006/customXml" ds:itemID="{646B88FC-7E85-46B7-AAB4-D381E35BA292}"/>
</file>

<file path=docProps/app.xml><?xml version="1.0" encoding="utf-8"?>
<Properties xmlns="http://schemas.openxmlformats.org/officeDocument/2006/extended-properties" xmlns:vt="http://schemas.openxmlformats.org/officeDocument/2006/docPropsVTypes">
  <TotalTime>1914</TotalTime>
  <Words>724</Words>
  <Application>Microsoft Office PowerPoint</Application>
  <PresentationFormat>Widescreen</PresentationFormat>
  <Paragraphs>29</Paragraphs>
  <Slides>34</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34</vt:i4>
      </vt:variant>
    </vt:vector>
  </HeadingPairs>
  <TitlesOfParts>
    <vt:vector size="45" baseType="lpstr">
      <vt:lpstr>ＭＳ Ｐゴシック</vt:lpstr>
      <vt:lpstr>Arial</vt:lpstr>
      <vt:lpstr>Arial Narrow</vt:lpstr>
      <vt:lpstr>Calibri</vt:lpstr>
      <vt:lpstr>Calibri Light</vt:lpstr>
      <vt:lpstr>Lucida Grande</vt:lpstr>
      <vt:lpstr>Wingdings</vt:lpstr>
      <vt:lpstr>Office Theme</vt:lpstr>
      <vt:lpstr>2_Office-thema</vt:lpstr>
      <vt:lpstr>Office-thema</vt:lpstr>
      <vt:lpstr>2_Office Theme</vt:lpstr>
      <vt:lpstr>Voeding en mondgezondheid (en relaties met chronische welvaartsziekten). </vt:lpstr>
      <vt:lpstr>PowerPoint Presentation</vt:lpstr>
      <vt:lpstr>PowerPoint Presentation</vt:lpstr>
      <vt:lpstr>PowerPoint Presentation</vt:lpstr>
      <vt:lpstr>PowerPoint Presentation</vt:lpstr>
      <vt:lpstr>PowerPoint Presentation</vt:lpstr>
      <vt:lpstr>PowerPoint Presentation</vt:lpstr>
      <vt:lpstr>Kaur et al</vt:lpstr>
      <vt:lpstr>Sugary drinks start in infancy</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TNO 2018</vt:lpstr>
      <vt:lpstr>PowerPoint Presentation</vt:lpstr>
      <vt:lpstr>PowerPoint Presentation</vt:lpstr>
      <vt:lpstr>Nutrients and dental health</vt:lpstr>
      <vt:lpstr>Nutrients and dental health</vt:lpstr>
      <vt:lpstr>PowerPoint Presentation</vt:lpstr>
    </vt:vector>
  </TitlesOfParts>
  <Company>Vrije Universiteit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Seidell, J.C. (JC)</dc:creator>
  <cp:lastModifiedBy>Seidell, J.C. (JC)</cp:lastModifiedBy>
  <cp:revision>6</cp:revision>
  <dcterms:created xsi:type="dcterms:W3CDTF">2023-05-12T10:14:40Z</dcterms:created>
  <dcterms:modified xsi:type="dcterms:W3CDTF">2024-04-19T09:52:34Z</dcterms:modified>
</cp:coreProperties>
</file>