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hart6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25" r:id="rId2"/>
    <p:sldId id="283" r:id="rId3"/>
    <p:sldId id="285" r:id="rId4"/>
    <p:sldId id="286" r:id="rId5"/>
    <p:sldId id="287" r:id="rId6"/>
    <p:sldId id="289" r:id="rId7"/>
    <p:sldId id="288" r:id="rId8"/>
    <p:sldId id="290" r:id="rId9"/>
    <p:sldId id="291" r:id="rId10"/>
    <p:sldId id="344" r:id="rId11"/>
    <p:sldId id="293" r:id="rId12"/>
    <p:sldId id="294" r:id="rId13"/>
    <p:sldId id="295" r:id="rId14"/>
    <p:sldId id="296" r:id="rId15"/>
    <p:sldId id="297" r:id="rId16"/>
    <p:sldId id="292" r:id="rId17"/>
    <p:sldId id="299" r:id="rId18"/>
    <p:sldId id="300" r:id="rId19"/>
    <p:sldId id="316" r:id="rId20"/>
    <p:sldId id="281" r:id="rId21"/>
    <p:sldId id="322" r:id="rId22"/>
    <p:sldId id="370" r:id="rId23"/>
    <p:sldId id="371" r:id="rId24"/>
    <p:sldId id="314" r:id="rId25"/>
    <p:sldId id="321" r:id="rId26"/>
    <p:sldId id="320" r:id="rId27"/>
    <p:sldId id="306" r:id="rId28"/>
    <p:sldId id="362" r:id="rId29"/>
    <p:sldId id="364" r:id="rId30"/>
    <p:sldId id="393" r:id="rId31"/>
    <p:sldId id="391" r:id="rId32"/>
    <p:sldId id="302" r:id="rId33"/>
    <p:sldId id="301" r:id="rId34"/>
    <p:sldId id="267" r:id="rId35"/>
    <p:sldId id="303" r:id="rId36"/>
    <p:sldId id="353" r:id="rId37"/>
    <p:sldId id="389" r:id="rId38"/>
    <p:sldId id="352" r:id="rId39"/>
    <p:sldId id="359" r:id="rId40"/>
    <p:sldId id="339" r:id="rId41"/>
    <p:sldId id="345" r:id="rId42"/>
    <p:sldId id="271" r:id="rId43"/>
    <p:sldId id="341" r:id="rId44"/>
    <p:sldId id="347" r:id="rId45"/>
    <p:sldId id="348" r:id="rId46"/>
    <p:sldId id="274" r:id="rId47"/>
    <p:sldId id="275" r:id="rId48"/>
    <p:sldId id="349" r:id="rId49"/>
    <p:sldId id="276" r:id="rId50"/>
    <p:sldId id="323" r:id="rId51"/>
    <p:sldId id="278" r:id="rId52"/>
    <p:sldId id="354" r:id="rId53"/>
    <p:sldId id="262" r:id="rId54"/>
    <p:sldId id="263" r:id="rId55"/>
    <p:sldId id="355" r:id="rId56"/>
    <p:sldId id="264" r:id="rId57"/>
    <p:sldId id="386" r:id="rId58"/>
    <p:sldId id="277" r:id="rId59"/>
    <p:sldId id="377" r:id="rId60"/>
    <p:sldId id="368" r:id="rId61"/>
    <p:sldId id="310" r:id="rId62"/>
    <p:sldId id="350" r:id="rId63"/>
    <p:sldId id="332" r:id="rId64"/>
    <p:sldId id="330" r:id="rId65"/>
    <p:sldId id="376" r:id="rId66"/>
    <p:sldId id="308" r:id="rId67"/>
    <p:sldId id="374" r:id="rId68"/>
    <p:sldId id="384" r:id="rId6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FD5"/>
    <a:srgbClr val="009900"/>
    <a:srgbClr val="FF3399"/>
    <a:srgbClr val="D60093"/>
    <a:srgbClr val="3039EC"/>
    <a:srgbClr val="006600"/>
    <a:srgbClr val="B3C9E3"/>
    <a:srgbClr val="B6B9F8"/>
    <a:srgbClr val="BCF6FC"/>
    <a:srgbClr val="121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598" autoAdjust="0"/>
  </p:normalViewPr>
  <p:slideViewPr>
    <p:cSldViewPr>
      <p:cViewPr>
        <p:scale>
          <a:sx n="83" d="100"/>
          <a:sy n="83" d="100"/>
        </p:scale>
        <p:origin x="-3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ger\Documents\Jette\Nex&#248;%20og%20Denmark%203-5%20&#229;rige%20,%208%20og%2015%20&#229;rige%20Gewoon%20Gaaf%20-%20Kopi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Bruger\Documents\Jette\Kopi%20af%20ORCA%2010%20Ark%20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chemeClr val="tx1"/>
                </a:solidFill>
                <a:latin typeface="Calibri" pitchFamily="34" charset="0"/>
                <a:ea typeface="Times New Roman"/>
                <a:cs typeface="Times New Roman"/>
              </a:defRPr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Calibri" pitchFamily="34" charset="0"/>
                <a:cs typeface="Arial"/>
              </a:rPr>
              <a:t>Nexø and Denmark:  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 pitchFamily="34" charset="0"/>
                <a:cs typeface="Arial"/>
              </a:rPr>
              <a:t> </a:t>
            </a:r>
            <a:r>
              <a:rPr lang="en-US" sz="3200" b="1" i="0" u="none" strike="noStrike" baseline="0" dirty="0">
                <a:solidFill>
                  <a:srgbClr val="000000"/>
                </a:solidFill>
                <a:latin typeface="Calibri" pitchFamily="34" charset="0"/>
                <a:cs typeface="Arial"/>
              </a:rPr>
              <a:t>1980/81</a:t>
            </a:r>
          </a:p>
          <a:p>
            <a:pPr algn="l">
              <a:defRPr sz="2400" b="1" i="0" u="none" strike="noStrike" baseline="0">
                <a:solidFill>
                  <a:schemeClr val="tx1"/>
                </a:solidFill>
                <a:latin typeface="Calibri" pitchFamily="34" charset="0"/>
                <a:ea typeface="Times New Roman"/>
                <a:cs typeface="Times New Roman"/>
              </a:defRPr>
            </a:pPr>
            <a:r>
              <a:rPr lang="en-US" sz="2400" b="1" i="0" u="none" strike="noStrike" baseline="0" dirty="0"/>
              <a:t>DMF-S of 7 to 15-yr-olds</a:t>
            </a:r>
            <a:endParaRPr lang="en-US" sz="2400" b="1" i="0" u="none" strike="noStrike" baseline="0" dirty="0">
              <a:solidFill>
                <a:srgbClr val="000000"/>
              </a:solidFill>
              <a:latin typeface="Calibri" pitchFamily="34" charset="0"/>
              <a:cs typeface="Arial"/>
            </a:endParaRPr>
          </a:p>
        </c:rich>
      </c:tx>
      <c:layout>
        <c:manualLayout>
          <c:xMode val="edge"/>
          <c:yMode val="edge"/>
          <c:x val="0.173578125"/>
          <c:y val="6.6261733848704124E-3"/>
        </c:manualLayout>
      </c:layout>
      <c:overlay val="0"/>
      <c:spPr>
        <a:noFill/>
        <a:ln w="2390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538290788014344"/>
          <c:y val="0.17314487632508835"/>
          <c:w val="0.7314095449500555"/>
          <c:h val="0.63957597173144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1"/>
            </a:solidFill>
            <a:ln w="11953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Sheet1!$B$1:$K$1</c:f>
              <c:numCache>
                <c:formatCode>General</c:formatCode>
                <c:ptCount val="9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9"/>
                <c:pt idx="0">
                  <c:v>1.5</c:v>
                </c:pt>
                <c:pt idx="1">
                  <c:v>2.4</c:v>
                </c:pt>
                <c:pt idx="2">
                  <c:v>3.3</c:v>
                </c:pt>
                <c:pt idx="3">
                  <c:v>4.4000000000000004</c:v>
                </c:pt>
                <c:pt idx="4">
                  <c:v>5.8</c:v>
                </c:pt>
                <c:pt idx="5">
                  <c:v>7.3</c:v>
                </c:pt>
                <c:pt idx="6">
                  <c:v>9.2000000000000011</c:v>
                </c:pt>
                <c:pt idx="7">
                  <c:v>11.3</c:v>
                </c:pt>
                <c:pt idx="8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F-4852-A91C-70832903649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Nexø</c:v>
                </c:pt>
              </c:strCache>
            </c:strRef>
          </c:tx>
          <c:spPr>
            <a:solidFill>
              <a:schemeClr val="accent2"/>
            </a:solidFill>
            <a:ln w="11953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Sheet1!$B$1:$K$1</c:f>
              <c:numCache>
                <c:formatCode>General</c:formatCode>
                <c:ptCount val="9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9"/>
                <c:pt idx="0">
                  <c:v>2</c:v>
                </c:pt>
                <c:pt idx="1">
                  <c:v>3.4</c:v>
                </c:pt>
                <c:pt idx="2">
                  <c:v>4.7</c:v>
                </c:pt>
                <c:pt idx="3">
                  <c:v>5.8</c:v>
                </c:pt>
                <c:pt idx="4">
                  <c:v>7.8</c:v>
                </c:pt>
                <c:pt idx="5">
                  <c:v>9.6</c:v>
                </c:pt>
                <c:pt idx="6">
                  <c:v>11.9</c:v>
                </c:pt>
                <c:pt idx="7">
                  <c:v>14.3</c:v>
                </c:pt>
                <c:pt idx="8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6F-4852-A91C-708329036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101760"/>
        <c:axId val="141300480"/>
      </c:barChart>
      <c:catAx>
        <c:axId val="148101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Times New Roman"/>
                    <a:cs typeface="Times New Roman"/>
                  </a:defRPr>
                </a:pPr>
                <a:r>
                  <a:rPr lang="en-US" sz="2000" dirty="0">
                    <a:latin typeface="Calibri" pitchFamily="34" charset="0"/>
                  </a:rPr>
                  <a:t>Age</a:t>
                </a:r>
              </a:p>
            </c:rich>
          </c:tx>
          <c:layout>
            <c:manualLayout>
              <c:xMode val="edge"/>
              <c:yMode val="edge"/>
              <c:x val="0.48612652608213097"/>
              <c:y val="0.90989399293286222"/>
            </c:manualLayout>
          </c:layout>
          <c:overlay val="0"/>
          <c:spPr>
            <a:noFill/>
            <a:ln w="2390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8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1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413004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300480"/>
        <c:scaling>
          <c:orientation val="minMax"/>
        </c:scaling>
        <c:delete val="0"/>
        <c:axPos val="l"/>
        <c:majorGridlines>
          <c:spPr>
            <a:ln w="2988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2000" b="1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Times New Roman"/>
                    <a:cs typeface="Times New Roman"/>
                  </a:defRPr>
                </a:pPr>
                <a:r>
                  <a:rPr lang="en-US" sz="2000" dirty="0">
                    <a:latin typeface="Calibri" pitchFamily="34" charset="0"/>
                  </a:rPr>
                  <a:t>DMF-S</a:t>
                </a:r>
              </a:p>
            </c:rich>
          </c:tx>
          <c:layout>
            <c:manualLayout>
              <c:xMode val="edge"/>
              <c:yMode val="edge"/>
              <c:x val="1.2208657047724751E-2"/>
              <c:y val="0.45583038869257952"/>
            </c:manualLayout>
          </c:layout>
          <c:overlay val="0"/>
          <c:spPr>
            <a:noFill/>
            <a:ln w="2390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8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1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48101760"/>
        <c:crosses val="autoZero"/>
        <c:crossBetween val="between"/>
      </c:valAx>
      <c:spPr>
        <a:noFill/>
        <a:ln w="11953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9789123196456111"/>
          <c:y val="0.43286219081276422"/>
          <c:w val="9.7669256381798006E-2"/>
          <c:h val="0.11837455830388778"/>
        </c:manualLayout>
      </c:layout>
      <c:overlay val="0"/>
      <c:spPr>
        <a:noFill/>
        <a:ln w="2988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1" i="0" u="none" strike="noStrike" baseline="0">
              <a:solidFill>
                <a:schemeClr val="tx1"/>
              </a:solidFill>
              <a:latin typeface="Calibri" pitchFamily="34" charset="0"/>
              <a:ea typeface="Times New Roman"/>
              <a:cs typeface="Times New Roman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71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95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 dirty="0"/>
              <a:t>Cross-sectional DMF-S and Sealed Surfaces in 8-yr-olds in </a:t>
            </a:r>
            <a:r>
              <a:rPr lang="en-US" dirty="0" err="1"/>
              <a:t>Nexø</a:t>
            </a:r>
            <a:r>
              <a:rPr lang="en-US" dirty="0"/>
              <a:t> from 1984 to 2004. 
Data from 1986-94 are from  the article </a:t>
            </a:r>
            <a:r>
              <a:rPr lang="en-US" dirty="0" err="1"/>
              <a:t>mentionned</a:t>
            </a:r>
            <a:r>
              <a:rPr lang="en-US" dirty="0"/>
              <a:t> below</a:t>
            </a:r>
          </a:p>
        </c:rich>
      </c:tx>
      <c:layout>
        <c:manualLayout>
          <c:xMode val="edge"/>
          <c:yMode val="edge"/>
          <c:x val="9.1027532982218357E-2"/>
          <c:y val="3.8698001782796018E-2"/>
        </c:manualLayout>
      </c:layout>
      <c:overlay val="0"/>
      <c:spPr>
        <a:noFill/>
        <a:ln w="2257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8765432098765579E-2"/>
          <c:y val="0.43342776203966094"/>
          <c:w val="0.74250440917107585"/>
          <c:h val="0.3696883852691225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S-S</c:v>
                </c:pt>
              </c:strCache>
            </c:strRef>
          </c:tx>
          <c:spPr>
            <a:ln w="33867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1984</c:v>
                </c:pt>
                <c:pt idx="1">
                  <c:v>1986</c:v>
                </c:pt>
                <c:pt idx="2">
                  <c:v>1988</c:v>
                </c:pt>
                <c:pt idx="3">
                  <c:v>1990</c:v>
                </c:pt>
                <c:pt idx="4">
                  <c:v>1992</c:v>
                </c:pt>
                <c:pt idx="5">
                  <c:v>1994</c:v>
                </c:pt>
                <c:pt idx="6">
                  <c:v>1996</c:v>
                </c:pt>
                <c:pt idx="7">
                  <c:v>1998</c:v>
                </c:pt>
                <c:pt idx="8">
                  <c:v>2000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3.2</c:v>
                </c:pt>
                <c:pt idx="1">
                  <c:v>3.5</c:v>
                </c:pt>
                <c:pt idx="2">
                  <c:v>2.25</c:v>
                </c:pt>
                <c:pt idx="3">
                  <c:v>0.51</c:v>
                </c:pt>
                <c:pt idx="4">
                  <c:v>0.49000000000000032</c:v>
                </c:pt>
                <c:pt idx="5">
                  <c:v>0.58000000000000007</c:v>
                </c:pt>
                <c:pt idx="6">
                  <c:v>0.58000000000000007</c:v>
                </c:pt>
                <c:pt idx="7">
                  <c:v>0.5</c:v>
                </c:pt>
                <c:pt idx="8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B7-432C-A1EF-E2AEF61B399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DMF-S</c:v>
                </c:pt>
              </c:strCache>
            </c:strRef>
          </c:tx>
          <c:spPr>
            <a:ln w="33867">
              <a:solidFill>
                <a:schemeClr val="tx2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FFFF00"/>
              </a:solidFill>
              <a:ln>
                <a:solidFill>
                  <a:schemeClr val="tx2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1984</c:v>
                </c:pt>
                <c:pt idx="1">
                  <c:v>1986</c:v>
                </c:pt>
                <c:pt idx="2">
                  <c:v>1988</c:v>
                </c:pt>
                <c:pt idx="3">
                  <c:v>1990</c:v>
                </c:pt>
                <c:pt idx="4">
                  <c:v>1992</c:v>
                </c:pt>
                <c:pt idx="5">
                  <c:v>1994</c:v>
                </c:pt>
                <c:pt idx="6">
                  <c:v>1996</c:v>
                </c:pt>
                <c:pt idx="7">
                  <c:v>1998</c:v>
                </c:pt>
                <c:pt idx="8">
                  <c:v>2000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1</c:v>
                </c:pt>
                <c:pt idx="1">
                  <c:v>0.5</c:v>
                </c:pt>
                <c:pt idx="2">
                  <c:v>0.37000000000000033</c:v>
                </c:pt>
                <c:pt idx="3">
                  <c:v>0.13</c:v>
                </c:pt>
                <c:pt idx="4">
                  <c:v>7.0000000000000021E-2</c:v>
                </c:pt>
                <c:pt idx="5">
                  <c:v>4.0000000000000022E-2</c:v>
                </c:pt>
                <c:pt idx="6">
                  <c:v>0.05</c:v>
                </c:pt>
                <c:pt idx="7">
                  <c:v>0.05</c:v>
                </c:pt>
                <c:pt idx="8">
                  <c:v>6.0000000000000032E-2</c:v>
                </c:pt>
                <c:pt idx="9">
                  <c:v>8.0000000000000043E-2</c:v>
                </c:pt>
                <c:pt idx="10">
                  <c:v>3.0000000000000002E-2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B7-432C-A1EF-E2AEF61B3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845952"/>
        <c:axId val="158877184"/>
      </c:lineChart>
      <c:catAx>
        <c:axId val="158845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a-DK"/>
                  <a:t>Year</a:t>
                </a:r>
              </a:p>
            </c:rich>
          </c:tx>
          <c:layout>
            <c:manualLayout>
              <c:xMode val="edge"/>
              <c:yMode val="edge"/>
              <c:x val="0.43915343915343918"/>
              <c:y val="0.90368271954674206"/>
            </c:manualLayout>
          </c:layout>
          <c:overlay val="0"/>
          <c:spPr>
            <a:noFill/>
            <a:ln w="2257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588771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8877184"/>
        <c:scaling>
          <c:orientation val="minMax"/>
        </c:scaling>
        <c:delete val="0"/>
        <c:axPos val="l"/>
        <c:majorGridlines>
          <c:spPr>
            <a:ln w="2822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a-DK" dirty="0" err="1"/>
                  <a:t>Surfaces</a:t>
                </a:r>
                <a:endParaRPr lang="da-DK" dirty="0"/>
              </a:p>
            </c:rich>
          </c:tx>
          <c:layout>
            <c:manualLayout>
              <c:xMode val="edge"/>
              <c:yMode val="edge"/>
              <c:x val="1.4109347442680775E-2"/>
              <c:y val="0.53541076487252015"/>
            </c:manualLayout>
          </c:layout>
          <c:overlay val="0"/>
          <c:spPr>
            <a:noFill/>
            <a:ln w="2257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58845952"/>
        <c:crosses val="autoZero"/>
        <c:crossBetween val="between"/>
      </c:valAx>
      <c:spPr>
        <a:noFill/>
        <a:ln w="338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449735449735453"/>
          <c:y val="0.5694050991501417"/>
          <c:w val="0.1402116402116402"/>
          <c:h val="0.12039660056657242"/>
        </c:manualLayout>
      </c:layout>
      <c:overlay val="0"/>
      <c:spPr>
        <a:noFill/>
        <a:ln w="2822">
          <a:solidFill>
            <a:schemeClr val="tx1"/>
          </a:solidFill>
          <a:prstDash val="solid"/>
        </a:ln>
      </c:spPr>
      <c:txPr>
        <a:bodyPr/>
        <a:lstStyle/>
        <a:p>
          <a:pPr>
            <a:defRPr sz="1471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7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Cross-sectional DMF-S and Sealed Surfaces in 15-yr-olds in Nexø 1984 to 2004</a:t>
            </a:r>
          </a:p>
        </c:rich>
      </c:tx>
      <c:layout>
        <c:manualLayout>
          <c:xMode val="edge"/>
          <c:yMode val="edge"/>
          <c:x val="0.12698412698412698"/>
          <c:y val="1.9830028328611932E-2"/>
        </c:manualLayout>
      </c:layout>
      <c:overlay val="0"/>
      <c:spPr>
        <a:noFill/>
        <a:ln w="2389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111111111111116"/>
          <c:y val="0.28186968838526977"/>
          <c:w val="0.73104056437389908"/>
          <c:h val="0.525495750708215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S-S</c:v>
                </c:pt>
              </c:strCache>
            </c:strRef>
          </c:tx>
          <c:spPr>
            <a:ln w="35844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1984</c:v>
                </c:pt>
                <c:pt idx="1">
                  <c:v>1986</c:v>
                </c:pt>
                <c:pt idx="2">
                  <c:v>1988</c:v>
                </c:pt>
                <c:pt idx="3">
                  <c:v>1990</c:v>
                </c:pt>
                <c:pt idx="4">
                  <c:v>1992</c:v>
                </c:pt>
                <c:pt idx="5">
                  <c:v>1994</c:v>
                </c:pt>
                <c:pt idx="6">
                  <c:v>1996</c:v>
                </c:pt>
                <c:pt idx="7">
                  <c:v>1998</c:v>
                </c:pt>
                <c:pt idx="8">
                  <c:v>2000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2.8</c:v>
                </c:pt>
                <c:pt idx="1">
                  <c:v>3.3</c:v>
                </c:pt>
                <c:pt idx="2">
                  <c:v>3.56</c:v>
                </c:pt>
                <c:pt idx="3">
                  <c:v>4.2300000000000004</c:v>
                </c:pt>
                <c:pt idx="4">
                  <c:v>4.1499999999999995</c:v>
                </c:pt>
                <c:pt idx="5">
                  <c:v>4.26</c:v>
                </c:pt>
                <c:pt idx="6">
                  <c:v>3.61</c:v>
                </c:pt>
                <c:pt idx="7">
                  <c:v>3.2</c:v>
                </c:pt>
                <c:pt idx="8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14-4326-89C1-2C3814F92C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DMF-S</c:v>
                </c:pt>
              </c:strCache>
            </c:strRef>
          </c:tx>
          <c:spPr>
            <a:ln w="35844">
              <a:solidFill>
                <a:schemeClr val="tx2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FFFF00"/>
              </a:solidFill>
              <a:ln>
                <a:solidFill>
                  <a:schemeClr val="tx2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1984</c:v>
                </c:pt>
                <c:pt idx="1">
                  <c:v>1986</c:v>
                </c:pt>
                <c:pt idx="2">
                  <c:v>1988</c:v>
                </c:pt>
                <c:pt idx="3">
                  <c:v>1990</c:v>
                </c:pt>
                <c:pt idx="4">
                  <c:v>1992</c:v>
                </c:pt>
                <c:pt idx="5">
                  <c:v>1994</c:v>
                </c:pt>
                <c:pt idx="6">
                  <c:v>1996</c:v>
                </c:pt>
                <c:pt idx="7">
                  <c:v>1998</c:v>
                </c:pt>
                <c:pt idx="8">
                  <c:v>2000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12</c:v>
                </c:pt>
                <c:pt idx="1">
                  <c:v>7.7</c:v>
                </c:pt>
                <c:pt idx="2">
                  <c:v>5.55</c:v>
                </c:pt>
                <c:pt idx="3">
                  <c:v>2.8899999999999997</c:v>
                </c:pt>
                <c:pt idx="4">
                  <c:v>1.33</c:v>
                </c:pt>
                <c:pt idx="5">
                  <c:v>1.7600000000000002</c:v>
                </c:pt>
                <c:pt idx="6">
                  <c:v>1.34</c:v>
                </c:pt>
                <c:pt idx="7">
                  <c:v>0.77000000000000079</c:v>
                </c:pt>
                <c:pt idx="8">
                  <c:v>0.72000000000000064</c:v>
                </c:pt>
                <c:pt idx="9">
                  <c:v>0.62000000000000077</c:v>
                </c:pt>
                <c:pt idx="10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14-4326-89C1-2C3814F92C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906624"/>
        <c:axId val="158937856"/>
      </c:lineChart>
      <c:catAx>
        <c:axId val="158906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9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a-DK"/>
                  <a:t>Year</a:t>
                </a:r>
              </a:p>
            </c:rich>
          </c:tx>
          <c:layout>
            <c:manualLayout>
              <c:xMode val="edge"/>
              <c:yMode val="edge"/>
              <c:x val="0.44532627865961277"/>
              <c:y val="0.90793201133144452"/>
            </c:manualLayout>
          </c:layout>
          <c:overlay val="0"/>
          <c:spPr>
            <a:noFill/>
            <a:ln w="2389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9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589378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8937856"/>
        <c:scaling>
          <c:orientation val="minMax"/>
        </c:scaling>
        <c:delete val="0"/>
        <c:axPos val="l"/>
        <c:majorGridlines>
          <c:spPr>
            <a:ln w="298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9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a-DK"/>
                  <a:t>Surfaces</a:t>
                </a:r>
              </a:p>
            </c:rich>
          </c:tx>
          <c:layout>
            <c:manualLayout>
              <c:xMode val="edge"/>
              <c:yMode val="edge"/>
              <c:x val="1.3227513227513251E-2"/>
              <c:y val="0.46175637393767777"/>
            </c:manualLayout>
          </c:layout>
          <c:overlay val="0"/>
          <c:spPr>
            <a:noFill/>
            <a:ln w="2389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9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58906624"/>
        <c:crosses val="autoZero"/>
        <c:crossBetween val="between"/>
      </c:valAx>
      <c:spPr>
        <a:noFill/>
        <a:ln w="11948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3791887125215"/>
          <c:y val="0.48441926345609082"/>
          <c:w val="0.1402116402116402"/>
          <c:h val="0.12039660056657245"/>
        </c:manualLayout>
      </c:layout>
      <c:overlay val="0"/>
      <c:spPr>
        <a:noFill/>
        <a:ln w="2987">
          <a:solidFill>
            <a:schemeClr val="tx1"/>
          </a:solidFill>
          <a:prstDash val="solid"/>
        </a:ln>
      </c:spPr>
      <c:txPr>
        <a:bodyPr/>
        <a:lstStyle/>
        <a:p>
          <a:pPr>
            <a:defRPr sz="1557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9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chemeClr val="tx1"/>
                </a:solidFill>
                <a:latin typeface="Calibri" pitchFamily="34" charset="0"/>
                <a:ea typeface="Times New Roman"/>
                <a:cs typeface="Times New Roman"/>
              </a:defRPr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Calibri" pitchFamily="34" charset="0"/>
                <a:cs typeface="Arial"/>
              </a:rPr>
              <a:t>Nexø and Denmark:       </a:t>
            </a:r>
            <a:r>
              <a:rPr lang="en-US" sz="2800" b="1" i="0" u="none" strike="noStrike" baseline="0" dirty="0"/>
              <a:t>2005 </a:t>
            </a:r>
            <a:endParaRPr lang="en-US" sz="2800" b="1" i="0" u="none" strike="noStrike" baseline="0" dirty="0">
              <a:solidFill>
                <a:schemeClr val="tx1"/>
              </a:solidFill>
              <a:latin typeface="Calibri" pitchFamily="34" charset="0"/>
              <a:cs typeface="Times New Roman"/>
            </a:endParaRPr>
          </a:p>
          <a:p>
            <a:pPr algn="l">
              <a:defRPr sz="2400" b="1" i="0" u="none" strike="noStrike" baseline="0">
                <a:solidFill>
                  <a:schemeClr val="tx1"/>
                </a:solidFill>
                <a:latin typeface="Calibri" pitchFamily="34" charset="0"/>
                <a:ea typeface="Times New Roman"/>
                <a:cs typeface="Times New Roman"/>
              </a:defRPr>
            </a:pPr>
            <a:r>
              <a:rPr lang="en-US" sz="2400" b="1" i="0" u="none" strike="noStrike" baseline="0" dirty="0"/>
              <a:t>DMF-S of 6 to 18-yr-olds</a:t>
            </a:r>
            <a:endParaRPr lang="en-US" sz="2400" b="1" i="0" u="none" strike="noStrike" baseline="0" dirty="0">
              <a:solidFill>
                <a:schemeClr val="tx1"/>
              </a:solidFill>
              <a:latin typeface="Calibri" pitchFamily="34" charset="0"/>
              <a:cs typeface="Arial"/>
            </a:endParaRPr>
          </a:p>
          <a:p>
            <a:pPr algn="l">
              <a:defRPr sz="2400" b="1" i="0" u="none" strike="noStrike" baseline="0">
                <a:solidFill>
                  <a:schemeClr val="tx1"/>
                </a:solidFill>
                <a:latin typeface="Calibri" pitchFamily="34" charset="0"/>
                <a:ea typeface="Times New Roman"/>
                <a:cs typeface="Times New Roman"/>
              </a:defRPr>
            </a:pPr>
            <a:r>
              <a:rPr lang="en-US" sz="2400" b="1" i="0" u="none" strike="noStrike" baseline="0" dirty="0">
                <a:solidFill>
                  <a:schemeClr val="tx1"/>
                </a:solidFill>
                <a:latin typeface="Calibri" pitchFamily="34" charset="0"/>
                <a:cs typeface="Arial"/>
              </a:rPr>
              <a:t> </a:t>
            </a:r>
          </a:p>
        </c:rich>
      </c:tx>
      <c:layout>
        <c:manualLayout>
          <c:xMode val="edge"/>
          <c:yMode val="edge"/>
          <c:x val="0.2064869418913523"/>
          <c:y val="1.4731447218115907E-2"/>
        </c:manualLayout>
      </c:layout>
      <c:overlay val="0"/>
      <c:spPr>
        <a:noFill/>
        <a:ln w="2523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206437291897892"/>
          <c:y val="0.26812138394879231"/>
          <c:w val="0.74472807991120982"/>
          <c:h val="0.56494969219948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1"/>
            </a:solidFill>
            <a:ln w="1261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Sheet1!$B$1:$N$1</c:f>
              <c:numCache>
                <c:formatCode>General</c:formatCode>
                <c:ptCount val="13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4.0000000000000022E-2</c:v>
                </c:pt>
                <c:pt idx="1">
                  <c:v>0.12000000000000002</c:v>
                </c:pt>
                <c:pt idx="2">
                  <c:v>0.23</c:v>
                </c:pt>
                <c:pt idx="3">
                  <c:v>0.38000000000001088</c:v>
                </c:pt>
                <c:pt idx="4">
                  <c:v>0.54</c:v>
                </c:pt>
                <c:pt idx="5">
                  <c:v>0.88</c:v>
                </c:pt>
                <c:pt idx="6">
                  <c:v>1.1000000000000001</c:v>
                </c:pt>
                <c:pt idx="7">
                  <c:v>1.6</c:v>
                </c:pt>
                <c:pt idx="8">
                  <c:v>2.08</c:v>
                </c:pt>
                <c:pt idx="9">
                  <c:v>2.65</c:v>
                </c:pt>
                <c:pt idx="10">
                  <c:v>3.48</c:v>
                </c:pt>
                <c:pt idx="11">
                  <c:v>4.34</c:v>
                </c:pt>
                <c:pt idx="12">
                  <c:v>5.1499999999999995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9D-46FB-8B2E-F463DCAA109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Nexø</c:v>
                </c:pt>
              </c:strCache>
            </c:strRef>
          </c:tx>
          <c:spPr>
            <a:solidFill>
              <a:schemeClr val="accent2"/>
            </a:solidFill>
            <a:ln w="1261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Sheet1!$B$1:$N$1</c:f>
              <c:numCache>
                <c:formatCode>General</c:formatCode>
                <c:ptCount val="13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</c:numCache>
            </c:numRef>
          </c:cat>
          <c:val>
            <c:numRef>
              <c:f>Sheet1!$B$3:$N$3</c:f>
              <c:numCache>
                <c:formatCode>General</c:formatCode>
                <c:ptCount val="13"/>
                <c:pt idx="0">
                  <c:v>1.0000000000000005E-2</c:v>
                </c:pt>
                <c:pt idx="1">
                  <c:v>4.0000000000000022E-2</c:v>
                </c:pt>
                <c:pt idx="2">
                  <c:v>1.0000000000000005E-2</c:v>
                </c:pt>
                <c:pt idx="3">
                  <c:v>3.0000000000000002E-2</c:v>
                </c:pt>
                <c:pt idx="4">
                  <c:v>0.1</c:v>
                </c:pt>
                <c:pt idx="5">
                  <c:v>0.26</c:v>
                </c:pt>
                <c:pt idx="6">
                  <c:v>0.30000000000000032</c:v>
                </c:pt>
                <c:pt idx="7">
                  <c:v>0.23</c:v>
                </c:pt>
                <c:pt idx="8">
                  <c:v>0.46</c:v>
                </c:pt>
                <c:pt idx="9">
                  <c:v>0.75000000000001465</c:v>
                </c:pt>
                <c:pt idx="10">
                  <c:v>1.03</c:v>
                </c:pt>
                <c:pt idx="11">
                  <c:v>1.1000000000000001</c:v>
                </c:pt>
                <c:pt idx="12">
                  <c:v>1.33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9D-46FB-8B2E-F463DCAA1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025024"/>
        <c:axId val="159035392"/>
      </c:barChart>
      <c:catAx>
        <c:axId val="159025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Times New Roman"/>
                    <a:cs typeface="Times New Roman"/>
                  </a:defRPr>
                </a:pPr>
                <a:r>
                  <a:rPr lang="en-US" sz="2000" dirty="0">
                    <a:latin typeface="Calibri" pitchFamily="34" charset="0"/>
                  </a:rPr>
                  <a:t>Age</a:t>
                </a:r>
              </a:p>
            </c:rich>
          </c:tx>
          <c:layout>
            <c:manualLayout>
              <c:xMode val="edge"/>
              <c:yMode val="edge"/>
              <c:x val="0.48723640399557488"/>
              <c:y val="0.90989399293286222"/>
            </c:manualLayout>
          </c:layout>
          <c:overlay val="0"/>
          <c:spPr>
            <a:noFill/>
            <a:ln w="2523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5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6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59035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9035392"/>
        <c:scaling>
          <c:orientation val="minMax"/>
        </c:scaling>
        <c:delete val="0"/>
        <c:axPos val="l"/>
        <c:majorGridlines>
          <c:spPr>
            <a:ln w="315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2000" b="1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Times New Roman"/>
                    <a:cs typeface="Times New Roman"/>
                  </a:defRPr>
                </a:pPr>
                <a:r>
                  <a:rPr lang="en-US" sz="2000" dirty="0">
                    <a:latin typeface="Calibri" pitchFamily="34" charset="0"/>
                  </a:rPr>
                  <a:t>DMF-S</a:t>
                </a:r>
              </a:p>
            </c:rich>
          </c:tx>
          <c:layout>
            <c:manualLayout>
              <c:xMode val="edge"/>
              <c:yMode val="edge"/>
              <c:x val="1.0862156457090361E-3"/>
              <c:y val="0.48174739843721071"/>
            </c:manualLayout>
          </c:layout>
          <c:overlay val="0"/>
          <c:spPr>
            <a:noFill/>
            <a:ln w="2523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5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6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59025024"/>
        <c:crosses val="autoZero"/>
        <c:crossBetween val="between"/>
      </c:valAx>
      <c:spPr>
        <a:noFill/>
        <a:ln w="1261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8994666258306065"/>
          <c:y val="0.46113074204946997"/>
          <c:w val="9.9258115464648147E-2"/>
          <c:h val="0.11837455830388692"/>
        </c:manualLayout>
      </c:layout>
      <c:overlay val="0"/>
      <c:spPr>
        <a:noFill/>
        <a:ln w="3154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1" i="0" u="none" strike="noStrike" baseline="0">
              <a:solidFill>
                <a:schemeClr val="tx1"/>
              </a:solidFill>
              <a:latin typeface="Calibri" pitchFamily="34" charset="0"/>
              <a:ea typeface="Times New Roman"/>
              <a:cs typeface="Times New Roman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6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da-DK" sz="2800" b="1" dirty="0"/>
              <a:t>Nexø versus Denmark  </a:t>
            </a:r>
          </a:p>
          <a:p>
            <a:pPr>
              <a:defRPr sz="2800"/>
            </a:pPr>
            <a:r>
              <a:rPr lang="da-DK" sz="2800" b="1" dirty="0"/>
              <a:t>% 15-yr </a:t>
            </a:r>
            <a:r>
              <a:rPr lang="da-DK" sz="2800" b="1" dirty="0" err="1"/>
              <a:t>olds</a:t>
            </a:r>
            <a:r>
              <a:rPr lang="da-DK" sz="2800" b="1" dirty="0"/>
              <a:t> DMF-S=0</a:t>
            </a:r>
          </a:p>
          <a:p>
            <a:pPr>
              <a:defRPr sz="2800"/>
            </a:pPr>
            <a:r>
              <a:rPr lang="da-DK" sz="2800" b="1" dirty="0"/>
              <a:t>1985 - 2022 </a:t>
            </a:r>
          </a:p>
        </c:rich>
      </c:tx>
      <c:layout>
        <c:manualLayout>
          <c:xMode val="edge"/>
          <c:yMode val="edge"/>
          <c:x val="0.25700900737946936"/>
          <c:y val="1.318426764419336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506089554171248E-2"/>
          <c:y val="0.22775726996667744"/>
          <c:w val="0.7513620101127112"/>
          <c:h val="0.654886177514885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'Ark2'!$C$4:$D$4</c:f>
              <c:strCache>
                <c:ptCount val="1"/>
                <c:pt idx="0">
                  <c:v>Nexø</c:v>
                </c:pt>
              </c:strCache>
            </c:strRef>
          </c:tx>
          <c:invertIfNegative val="0"/>
          <c:dPt>
            <c:idx val="5"/>
            <c:invertIfNegative val="0"/>
            <c:bubble3D val="0"/>
            <c:spPr>
              <a:ln w="28575"/>
            </c:spPr>
            <c:extLst>
              <c:ext xmlns:c16="http://schemas.microsoft.com/office/drawing/2014/chart" uri="{C3380CC4-5D6E-409C-BE32-E72D297353CC}">
                <c16:uniqueId val="{00000000-A7BB-4A4D-B0CA-A5033BF79358}"/>
              </c:ext>
            </c:extLst>
          </c:dPt>
          <c:dPt>
            <c:idx val="10"/>
            <c:invertIfNegative val="0"/>
            <c:bubble3D val="0"/>
            <c:spPr>
              <a:ln w="28575"/>
            </c:spPr>
            <c:extLst>
              <c:ext xmlns:c16="http://schemas.microsoft.com/office/drawing/2014/chart" uri="{C3380CC4-5D6E-409C-BE32-E72D297353CC}">
                <c16:uniqueId val="{00000001-A7BB-4A4D-B0CA-A5033BF79358}"/>
              </c:ext>
            </c:extLst>
          </c:dPt>
          <c:dPt>
            <c:idx val="15"/>
            <c:invertIfNegative val="0"/>
            <c:bubble3D val="0"/>
            <c:spPr>
              <a:ln w="19050"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A7BB-4A4D-B0CA-A5033BF79358}"/>
              </c:ext>
            </c:extLst>
          </c:dPt>
          <c:dPt>
            <c:idx val="20"/>
            <c:invertIfNegative val="0"/>
            <c:bubble3D val="0"/>
            <c:spPr>
              <a:ln w="28575"/>
            </c:spPr>
            <c:extLst>
              <c:ext xmlns:c16="http://schemas.microsoft.com/office/drawing/2014/chart" uri="{C3380CC4-5D6E-409C-BE32-E72D297353CC}">
                <c16:uniqueId val="{00000003-A7BB-4A4D-B0CA-A5033BF79358}"/>
              </c:ext>
            </c:extLst>
          </c:dPt>
          <c:cat>
            <c:strRef>
              <c:f>'Ark2'!$F$3:$AQ$3</c:f>
              <c:strCache>
                <c:ptCount val="38"/>
                <c:pt idx="0">
                  <c:v>84/85</c:v>
                </c:pt>
                <c:pt idx="5">
                  <c:v>90</c:v>
                </c:pt>
                <c:pt idx="10">
                  <c:v>1995</c:v>
                </c:pt>
                <c:pt idx="15">
                  <c:v>2000</c:v>
                </c:pt>
                <c:pt idx="20">
                  <c:v>2005</c:v>
                </c:pt>
                <c:pt idx="25">
                  <c:v>2010</c:v>
                </c:pt>
                <c:pt idx="30">
                  <c:v>2015</c:v>
                </c:pt>
                <c:pt idx="35">
                  <c:v>2020</c:v>
                </c:pt>
                <c:pt idx="37">
                  <c:v>22</c:v>
                </c:pt>
              </c:strCache>
            </c:strRef>
          </c:cat>
          <c:val>
            <c:numRef>
              <c:f>'Ark2'!$F$4:$AQ$4</c:f>
              <c:numCache>
                <c:formatCode>General</c:formatCode>
                <c:ptCount val="38"/>
                <c:pt idx="0">
                  <c:v>1.7000000000000246</c:v>
                </c:pt>
                <c:pt idx="5">
                  <c:v>32.39</c:v>
                </c:pt>
                <c:pt idx="10">
                  <c:v>65.33</c:v>
                </c:pt>
                <c:pt idx="15">
                  <c:v>74.58</c:v>
                </c:pt>
                <c:pt idx="20">
                  <c:v>75.3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BB-4A4D-B0CA-A5033BF79358}"/>
            </c:ext>
          </c:extLst>
        </c:ser>
        <c:ser>
          <c:idx val="1"/>
          <c:order val="1"/>
          <c:tx>
            <c:strRef>
              <c:f>'Ark2'!$C$5:$D$5</c:f>
              <c:strCache>
                <c:ptCount val="1"/>
                <c:pt idx="0">
                  <c:v>Denmark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invertIfNegative val="0"/>
          <c:cat>
            <c:strRef>
              <c:f>'Ark2'!$F$3:$AQ$3</c:f>
              <c:strCache>
                <c:ptCount val="38"/>
                <c:pt idx="0">
                  <c:v>84/85</c:v>
                </c:pt>
                <c:pt idx="5">
                  <c:v>90</c:v>
                </c:pt>
                <c:pt idx="10">
                  <c:v>1995</c:v>
                </c:pt>
                <c:pt idx="15">
                  <c:v>2000</c:v>
                </c:pt>
                <c:pt idx="20">
                  <c:v>2005</c:v>
                </c:pt>
                <c:pt idx="25">
                  <c:v>2010</c:v>
                </c:pt>
                <c:pt idx="30">
                  <c:v>2015</c:v>
                </c:pt>
                <c:pt idx="35">
                  <c:v>2020</c:v>
                </c:pt>
                <c:pt idx="37">
                  <c:v>22</c:v>
                </c:pt>
              </c:strCache>
            </c:strRef>
          </c:cat>
          <c:val>
            <c:numRef>
              <c:f>'Ark2'!$F$5:$AQ$5</c:f>
              <c:numCache>
                <c:formatCode>General</c:formatCode>
                <c:ptCount val="38"/>
                <c:pt idx="0">
                  <c:v>5.3</c:v>
                </c:pt>
                <c:pt idx="5">
                  <c:v>23.1</c:v>
                </c:pt>
                <c:pt idx="10">
                  <c:v>29.7</c:v>
                </c:pt>
                <c:pt idx="15">
                  <c:v>34.6</c:v>
                </c:pt>
                <c:pt idx="20">
                  <c:v>42.7</c:v>
                </c:pt>
                <c:pt idx="25">
                  <c:v>49.8</c:v>
                </c:pt>
                <c:pt idx="30">
                  <c:v>59</c:v>
                </c:pt>
                <c:pt idx="35">
                  <c:v>66.5</c:v>
                </c:pt>
                <c:pt idx="37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BB-4A4D-B0CA-A5033BF79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313280"/>
        <c:axId val="60203776"/>
      </c:barChart>
      <c:catAx>
        <c:axId val="9131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60203776"/>
        <c:crosses val="autoZero"/>
        <c:auto val="1"/>
        <c:lblAlgn val="ctr"/>
        <c:lblOffset val="100"/>
        <c:noMultiLvlLbl val="0"/>
      </c:catAx>
      <c:valAx>
        <c:axId val="60203776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2000"/>
                </a:pPr>
                <a:r>
                  <a:rPr lang="da-DK" sz="2000"/>
                  <a:t>%</a:t>
                </a:r>
              </a:p>
            </c:rich>
          </c:tx>
          <c:layout>
            <c:manualLayout>
              <c:xMode val="edge"/>
              <c:yMode val="edge"/>
              <c:x val="3.9962026044975552E-3"/>
              <c:y val="0.531282210289828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91313280"/>
        <c:crosses val="autoZero"/>
        <c:crossBetween val="between"/>
      </c:valAx>
      <c:spPr>
        <a:solidFill>
          <a:schemeClr val="lt1"/>
        </a:solidFill>
        <a:ln w="3175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84476407611520365"/>
          <c:y val="0.54139132556573988"/>
          <c:w val="0.15455160107917321"/>
          <c:h val="0.12238961588299591"/>
        </c:manualLayout>
      </c:layout>
      <c:overlay val="0"/>
      <c:txPr>
        <a:bodyPr/>
        <a:lstStyle/>
        <a:p>
          <a:pPr>
            <a:defRPr sz="2000" b="1"/>
          </a:pPr>
          <a:endParaRPr lang="nl-NL"/>
        </a:p>
      </c:txPr>
    </c:legend>
    <c:plotVisOnly val="1"/>
    <c:dispBlanksAs val="gap"/>
    <c:showDLblsOverMax val="0"/>
  </c:chart>
  <c:spPr>
    <a:ln w="19050"/>
  </c:spPr>
  <c:txPr>
    <a:bodyPr/>
    <a:lstStyle/>
    <a:p>
      <a:pPr>
        <a:defRPr sz="1400"/>
      </a:pPr>
      <a:endParaRPr lang="nl-N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38595901500021"/>
          <c:y val="9.3307487184074264E-2"/>
          <c:w val="0.75149449206500674"/>
          <c:h val="0.693504408007647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'Ark4'!$L$2</c:f>
              <c:strCache>
                <c:ptCount val="1"/>
                <c:pt idx="0">
                  <c:v>3-yr</c:v>
                </c:pt>
              </c:strCache>
            </c:strRef>
          </c:tx>
          <c:spPr>
            <a:ln w="19050">
              <a:solidFill>
                <a:srgbClr val="4A7EBB"/>
              </a:solidFill>
            </a:ln>
          </c:spPr>
          <c:invertIfNegative val="0"/>
          <c:cat>
            <c:numRef>
              <c:f>'Ark4'!$M$1:$BL$1</c:f>
              <c:numCache>
                <c:formatCode>General</c:formatCode>
                <c:ptCount val="52"/>
                <c:pt idx="0">
                  <c:v>1972</c:v>
                </c:pt>
                <c:pt idx="10">
                  <c:v>1982</c:v>
                </c:pt>
                <c:pt idx="16">
                  <c:v>1988</c:v>
                </c:pt>
                <c:pt idx="18">
                  <c:v>1990</c:v>
                </c:pt>
                <c:pt idx="20">
                  <c:v>1992</c:v>
                </c:pt>
                <c:pt idx="26">
                  <c:v>1998</c:v>
                </c:pt>
                <c:pt idx="28">
                  <c:v>2000</c:v>
                </c:pt>
                <c:pt idx="30">
                  <c:v>2002</c:v>
                </c:pt>
                <c:pt idx="36">
                  <c:v>2008</c:v>
                </c:pt>
                <c:pt idx="38">
                  <c:v>2010</c:v>
                </c:pt>
                <c:pt idx="40">
                  <c:v>2012</c:v>
                </c:pt>
                <c:pt idx="46">
                  <c:v>2018</c:v>
                </c:pt>
                <c:pt idx="48">
                  <c:v>2020</c:v>
                </c:pt>
                <c:pt idx="50">
                  <c:v>2022</c:v>
                </c:pt>
              </c:numCache>
            </c:numRef>
          </c:cat>
          <c:val>
            <c:numRef>
              <c:f>'Ark4'!$M$2:$BL$2</c:f>
              <c:numCache>
                <c:formatCode>General</c:formatCode>
                <c:ptCount val="52"/>
                <c:pt idx="16">
                  <c:v>0.9</c:v>
                </c:pt>
                <c:pt idx="26">
                  <c:v>0.30000000000000032</c:v>
                </c:pt>
                <c:pt idx="36">
                  <c:v>0.2</c:v>
                </c:pt>
                <c:pt idx="4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5-4F9F-A145-2B170C63E4CF}"/>
            </c:ext>
          </c:extLst>
        </c:ser>
        <c:ser>
          <c:idx val="1"/>
          <c:order val="1"/>
          <c:tx>
            <c:strRef>
              <c:f>'Ark4'!$L$3</c:f>
              <c:strCache>
                <c:ptCount val="1"/>
                <c:pt idx="0">
                  <c:v>5-yr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rgbClr val="FF0000"/>
              </a:solidFill>
            </a:ln>
          </c:spPr>
          <c:invertIfNegative val="0"/>
          <c:dPt>
            <c:idx val="18"/>
            <c:invertIfNegative val="0"/>
            <c:bubble3D val="0"/>
            <c:spPr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65-4F9F-A145-2B170C63E4CF}"/>
              </c:ext>
            </c:extLst>
          </c:dPt>
          <c:cat>
            <c:numRef>
              <c:f>'Ark4'!$M$1:$BL$1</c:f>
              <c:numCache>
                <c:formatCode>General</c:formatCode>
                <c:ptCount val="52"/>
                <c:pt idx="0">
                  <c:v>1972</c:v>
                </c:pt>
                <c:pt idx="10">
                  <c:v>1982</c:v>
                </c:pt>
                <c:pt idx="16">
                  <c:v>1988</c:v>
                </c:pt>
                <c:pt idx="18">
                  <c:v>1990</c:v>
                </c:pt>
                <c:pt idx="20">
                  <c:v>1992</c:v>
                </c:pt>
                <c:pt idx="26">
                  <c:v>1998</c:v>
                </c:pt>
                <c:pt idx="28">
                  <c:v>2000</c:v>
                </c:pt>
                <c:pt idx="30">
                  <c:v>2002</c:v>
                </c:pt>
                <c:pt idx="36">
                  <c:v>2008</c:v>
                </c:pt>
                <c:pt idx="38">
                  <c:v>2010</c:v>
                </c:pt>
                <c:pt idx="40">
                  <c:v>2012</c:v>
                </c:pt>
                <c:pt idx="46">
                  <c:v>2018</c:v>
                </c:pt>
                <c:pt idx="48">
                  <c:v>2020</c:v>
                </c:pt>
                <c:pt idx="50">
                  <c:v>2022</c:v>
                </c:pt>
              </c:numCache>
            </c:numRef>
          </c:cat>
          <c:val>
            <c:numRef>
              <c:f>'Ark4'!$M$3:$BL$3</c:f>
              <c:numCache>
                <c:formatCode>General</c:formatCode>
                <c:ptCount val="52"/>
                <c:pt idx="18">
                  <c:v>2.2000000000000002</c:v>
                </c:pt>
                <c:pt idx="28">
                  <c:v>1.6</c:v>
                </c:pt>
                <c:pt idx="38">
                  <c:v>0.9</c:v>
                </c:pt>
                <c:pt idx="48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65-4F9F-A145-2B170C63E4CF}"/>
            </c:ext>
          </c:extLst>
        </c:ser>
        <c:ser>
          <c:idx val="2"/>
          <c:order val="2"/>
          <c:tx>
            <c:strRef>
              <c:f>'Ark4'!$L$4</c:f>
              <c:strCache>
                <c:ptCount val="1"/>
                <c:pt idx="0">
                  <c:v>7-yr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rgbClr val="00B050"/>
              </a:solidFill>
            </a:ln>
          </c:spPr>
          <c:invertIfNegative val="0"/>
          <c:dPt>
            <c:idx val="40"/>
            <c:invertIfNegative val="0"/>
            <c:bubble3D val="0"/>
            <c:spPr>
              <a:solidFill>
                <a:srgbClr val="00B05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65-4F9F-A145-2B170C63E4CF}"/>
              </c:ext>
            </c:extLst>
          </c:dPt>
          <c:dPt>
            <c:idx val="50"/>
            <c:invertIfNegative val="0"/>
            <c:bubble3D val="0"/>
            <c:spPr>
              <a:solidFill>
                <a:srgbClr val="00B050"/>
              </a:solidFill>
              <a:ln w="19050" cap="flat" cmpd="sng" algn="ctr">
                <a:solidFill>
                  <a:srgbClr val="00B05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65-4F9F-A145-2B170C63E4CF}"/>
              </c:ext>
            </c:extLst>
          </c:dPt>
          <c:cat>
            <c:numRef>
              <c:f>'Ark4'!$M$1:$BL$1</c:f>
              <c:numCache>
                <c:formatCode>General</c:formatCode>
                <c:ptCount val="52"/>
                <c:pt idx="0">
                  <c:v>1972</c:v>
                </c:pt>
                <c:pt idx="10">
                  <c:v>1982</c:v>
                </c:pt>
                <c:pt idx="16">
                  <c:v>1988</c:v>
                </c:pt>
                <c:pt idx="18">
                  <c:v>1990</c:v>
                </c:pt>
                <c:pt idx="20">
                  <c:v>1992</c:v>
                </c:pt>
                <c:pt idx="26">
                  <c:v>1998</c:v>
                </c:pt>
                <c:pt idx="28">
                  <c:v>2000</c:v>
                </c:pt>
                <c:pt idx="30">
                  <c:v>2002</c:v>
                </c:pt>
                <c:pt idx="36">
                  <c:v>2008</c:v>
                </c:pt>
                <c:pt idx="38">
                  <c:v>2010</c:v>
                </c:pt>
                <c:pt idx="40">
                  <c:v>2012</c:v>
                </c:pt>
                <c:pt idx="46">
                  <c:v>2018</c:v>
                </c:pt>
                <c:pt idx="48">
                  <c:v>2020</c:v>
                </c:pt>
                <c:pt idx="50">
                  <c:v>2022</c:v>
                </c:pt>
              </c:numCache>
            </c:numRef>
          </c:cat>
          <c:val>
            <c:numRef>
              <c:f>'Ark4'!$M$4:$BL$4</c:f>
              <c:numCache>
                <c:formatCode>General</c:formatCode>
                <c:ptCount val="52"/>
                <c:pt idx="0">
                  <c:v>12.5</c:v>
                </c:pt>
                <c:pt idx="10">
                  <c:v>6.5</c:v>
                </c:pt>
                <c:pt idx="20">
                  <c:v>4.5</c:v>
                </c:pt>
                <c:pt idx="30">
                  <c:v>3.6</c:v>
                </c:pt>
                <c:pt idx="40">
                  <c:v>1.9000000000000001</c:v>
                </c:pt>
                <c:pt idx="50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65-4F9F-A145-2B170C63E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651840"/>
        <c:axId val="63653376"/>
      </c:barChart>
      <c:catAx>
        <c:axId val="6365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3653376"/>
        <c:crosses val="autoZero"/>
        <c:auto val="1"/>
        <c:lblAlgn val="ctr"/>
        <c:lblOffset val="100"/>
        <c:noMultiLvlLbl val="0"/>
      </c:catAx>
      <c:valAx>
        <c:axId val="63653376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da-DK"/>
                  <a:t>defs</a:t>
                </a:r>
              </a:p>
            </c:rich>
          </c:tx>
          <c:layout>
            <c:manualLayout>
              <c:xMode val="edge"/>
              <c:yMode val="edge"/>
              <c:x val="9.6334263667100968E-3"/>
              <c:y val="0.293263115838706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3651840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88500385272941795"/>
          <c:y val="0.34097240294848435"/>
          <c:w val="8.9511947474455664E-2"/>
          <c:h val="0.311847323683475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0.23025</cdr:x>
      <cdr:y>0.41846</cdr:y>
    </cdr:from>
    <cdr:to>
      <cdr:x>0.234</cdr:x>
      <cdr:y>0.809</cdr:y>
    </cdr:to>
    <cdr:sp macro="" textlink="">
      <cdr:nvSpPr>
        <cdr:cNvPr id="10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766218" y="2253307"/>
          <a:ext cx="28748" cy="210299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val="00000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0.15825</cdr:x>
      <cdr:y>0.36497</cdr:y>
    </cdr:from>
    <cdr:to>
      <cdr:x>0.36167</cdr:x>
      <cdr:y>0.43183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13904" y="1965276"/>
          <a:ext cx="1560426" cy="360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4114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a-DK" sz="1800" b="1" i="0" u="none" strike="noStrike" baseline="0" dirty="0">
              <a:solidFill>
                <a:srgbClr val="000000"/>
              </a:solidFill>
              <a:latin typeface="Times New Roman"/>
              <a:cs typeface="Times New Roman"/>
            </a:rPr>
            <a:t>New </a:t>
          </a:r>
          <a:r>
            <a:rPr lang="da-DK" sz="1800" b="1" i="0" u="none" strike="noStrike" baseline="0" dirty="0" err="1">
              <a:solidFill>
                <a:srgbClr val="000000"/>
              </a:solidFill>
              <a:latin typeface="Times New Roman"/>
              <a:cs typeface="Times New Roman"/>
            </a:rPr>
            <a:t>strategy</a:t>
          </a:r>
          <a:endParaRPr lang="da-DK" sz="1800" b="1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0.24308</cdr:x>
      <cdr:y>0.26424</cdr:y>
    </cdr:from>
    <cdr:to>
      <cdr:x>0.24325</cdr:x>
      <cdr:y>0.8045</cdr:y>
    </cdr:to>
    <cdr:sp macro="" textlink="">
      <cdr:nvSpPr>
        <cdr:cNvPr id="10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975768" y="1519386"/>
          <a:ext cx="1368" cy="310642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val="00000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0.18475</cdr:x>
      <cdr:y>0.29725</cdr:y>
    </cdr:from>
    <cdr:to>
      <cdr:x>0.36025</cdr:x>
      <cdr:y>0.313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96440" y="1599122"/>
          <a:ext cx="1516509" cy="847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4114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a-DK" sz="1800" b="1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New sNtrategy</a:t>
          </a:r>
        </a:p>
      </cdr:txBody>
    </cdr:sp>
  </cdr:relSizeAnchor>
  <cdr:relSizeAnchor xmlns:cdr="http://schemas.openxmlformats.org/drawingml/2006/chartDrawing">
    <cdr:from>
      <cdr:x>0.18475</cdr:x>
      <cdr:y>0.29725</cdr:y>
    </cdr:from>
    <cdr:to>
      <cdr:x>0.326</cdr:x>
      <cdr:y>0.313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96440" y="1599122"/>
          <a:ext cx="1220552" cy="847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4114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a-DK" sz="1800" b="1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Nnn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0.35043</cdr:x>
      <cdr:y>0.68131</cdr:y>
    </cdr:from>
    <cdr:to>
      <cdr:x>0.38462</cdr:x>
      <cdr:y>0.74841</cdr:y>
    </cdr:to>
    <cdr:sp macro="" textlink="">
      <cdr:nvSpPr>
        <cdr:cNvPr id="4" name="Lige pilforbindelse 3"/>
        <cdr:cNvSpPr/>
      </cdr:nvSpPr>
      <cdr:spPr>
        <a:xfrm xmlns:a="http://schemas.openxmlformats.org/drawingml/2006/main" flipV="1">
          <a:off x="2952328" y="2924944"/>
          <a:ext cx="288032" cy="2880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0.50427</cdr:x>
      <cdr:y>0.69809</cdr:y>
    </cdr:from>
    <cdr:to>
      <cdr:x>0.52991</cdr:x>
      <cdr:y>0.76518</cdr:y>
    </cdr:to>
    <cdr:sp macro="" textlink="">
      <cdr:nvSpPr>
        <cdr:cNvPr id="6" name="Lige pilforbindelse 5"/>
        <cdr:cNvSpPr/>
      </cdr:nvSpPr>
      <cdr:spPr>
        <a:xfrm xmlns:a="http://schemas.openxmlformats.org/drawingml/2006/main" flipV="1">
          <a:off x="4248472" y="2996952"/>
          <a:ext cx="216024" cy="2880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0.64103</cdr:x>
      <cdr:y>0.74841</cdr:y>
    </cdr:from>
    <cdr:to>
      <cdr:x>0.67521</cdr:x>
      <cdr:y>0.78195</cdr:y>
    </cdr:to>
    <cdr:sp macro="" textlink="">
      <cdr:nvSpPr>
        <cdr:cNvPr id="8" name="Lige pilforbindelse 7"/>
        <cdr:cNvSpPr/>
      </cdr:nvSpPr>
      <cdr:spPr>
        <a:xfrm xmlns:a="http://schemas.openxmlformats.org/drawingml/2006/main" flipV="1">
          <a:off x="5400600" y="3212976"/>
          <a:ext cx="288032" cy="14401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0.78632</cdr:x>
      <cdr:y>0.74841</cdr:y>
    </cdr:from>
    <cdr:to>
      <cdr:x>0.82051</cdr:x>
      <cdr:y>0.78195</cdr:y>
    </cdr:to>
    <cdr:sp macro="" textlink="">
      <cdr:nvSpPr>
        <cdr:cNvPr id="10" name="Lige pilforbindelse 9"/>
        <cdr:cNvSpPr/>
      </cdr:nvSpPr>
      <cdr:spPr>
        <a:xfrm xmlns:a="http://schemas.openxmlformats.org/drawingml/2006/main" flipV="1">
          <a:off x="6624736" y="3212976"/>
          <a:ext cx="288032" cy="14401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2AED6-3A8C-4422-91CB-7C127BE4E2AB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6F0C-ED72-4948-A110-645F1BA01C6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FE055-6EA8-4808-9938-A8A1899CB907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8D727-BF7D-421C-B4A6-DB90E33C823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D727-BF7D-421C-B4A6-DB90E33C823E}" type="slidenum">
              <a:rPr lang="da-DK" smtClean="0"/>
              <a:pPr/>
              <a:t>16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D727-BF7D-421C-B4A6-DB90E33C823E}" type="slidenum">
              <a:rPr lang="da-DK" smtClean="0"/>
              <a:pPr/>
              <a:t>33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83DE0-CFC7-4FC6-91C2-CB3348389280}" type="slidenum">
              <a:rPr lang="da-DK" smtClean="0"/>
              <a:pPr/>
              <a:t>57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58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D727-BF7D-421C-B4A6-DB90E33C823E}" type="slidenum">
              <a:rPr lang="da-DK" smtClean="0"/>
              <a:pPr/>
              <a:t>65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D727-BF7D-421C-B4A6-DB90E33C823E}" type="slidenum">
              <a:rPr lang="da-DK" smtClean="0"/>
              <a:pPr/>
              <a:t>68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36569-472E-4E88-9E05-D499A5ABC13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563BD-24D5-4D7F-952D-DAD4722C7A96}" type="datetimeFigureOut">
              <a:rPr lang="da-DK" smtClean="0"/>
              <a:pPr/>
              <a:t>17-04-2024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538AE-A486-463F-8553-A20A76E7682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dk/url?sa=i&amp;url=https://www.alamy.com/stock-photo-denmark-political-map-with-capital-copenhagen-national-borders-important-78916205.html&amp;psig=AOvVaw0pCoBuOus3nV1VNqclHdQV&amp;ust=1580999073074000&amp;source=images&amp;cd=vfe&amp;ved=0CAIQjRxqFwoTCPjyutTOuucCFQAAAAAdAAAAABAX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so </a:t>
            </a:r>
            <a:r>
              <a:rPr lang="da-DK" dirty="0" err="1"/>
              <a:t>much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267744" y="2132856"/>
            <a:ext cx="6264696" cy="720080"/>
          </a:xfrm>
        </p:spPr>
        <p:txBody>
          <a:bodyPr>
            <a:normAutofit fontScale="77500" lnSpcReduction="20000"/>
          </a:bodyPr>
          <a:lstStyle/>
          <a:p>
            <a:r>
              <a:rPr lang="da-DK" b="1" dirty="0" err="1">
                <a:solidFill>
                  <a:schemeClr val="tx2"/>
                </a:solidFill>
              </a:rPr>
              <a:t>Mauri</a:t>
            </a:r>
            <a:r>
              <a:rPr lang="da-DK" b="1" dirty="0">
                <a:solidFill>
                  <a:schemeClr val="tx2"/>
                </a:solidFill>
              </a:rPr>
              <a:t> Erik Christian Christiansen, DDS 1969</a:t>
            </a:r>
          </a:p>
        </p:txBody>
      </p:sp>
      <p:sp>
        <p:nvSpPr>
          <p:cNvPr id="5" name="Undertitel 2"/>
          <p:cNvSpPr txBox="1">
            <a:spLocks/>
          </p:cNvSpPr>
          <p:nvPr/>
        </p:nvSpPr>
        <p:spPr>
          <a:xfrm>
            <a:off x="2411760" y="4437112"/>
            <a:ext cx="428890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Jette Christiansen, DDS 1969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1409204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0206864"/>
            <a:ext cx="2232248" cy="301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149080"/>
            <a:ext cx="13681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Text Box 2"/>
          <p:cNvSpPr txBox="1">
            <a:spLocks noChangeArrowheads="1"/>
          </p:cNvSpPr>
          <p:nvPr/>
        </p:nvSpPr>
        <p:spPr bwMode="auto">
          <a:xfrm>
            <a:off x="323850" y="173038"/>
            <a:ext cx="8496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da-DK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</a:t>
            </a:r>
            <a:r>
              <a:rPr lang="da-D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da-DK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Regular</a:t>
            </a:r>
            <a:r>
              <a:rPr lang="da-D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Professional </a:t>
            </a:r>
            <a:r>
              <a:rPr lang="da-DK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Plaque</a:t>
            </a:r>
            <a:r>
              <a:rPr lang="da-D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a-DK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Removal</a:t>
            </a:r>
            <a:endParaRPr lang="da-DK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9539" name="AutoShape 3"/>
          <p:cNvSpPr>
            <a:spLocks noChangeAspect="1" noChangeArrowheads="1" noTextEdit="1"/>
          </p:cNvSpPr>
          <p:nvPr/>
        </p:nvSpPr>
        <p:spPr bwMode="auto">
          <a:xfrm>
            <a:off x="827088" y="1412875"/>
            <a:ext cx="6096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0" name="Rectangle 4"/>
          <p:cNvSpPr>
            <a:spLocks noChangeArrowheads="1"/>
          </p:cNvSpPr>
          <p:nvPr/>
        </p:nvSpPr>
        <p:spPr bwMode="auto">
          <a:xfrm>
            <a:off x="1570038" y="1754188"/>
            <a:ext cx="43338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1" name="Freeform 5"/>
          <p:cNvSpPr>
            <a:spLocks/>
          </p:cNvSpPr>
          <p:nvPr/>
        </p:nvSpPr>
        <p:spPr bwMode="auto">
          <a:xfrm>
            <a:off x="1571625" y="1316038"/>
            <a:ext cx="3175" cy="47148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2970"/>
              </a:cxn>
            </a:cxnLst>
            <a:rect l="0" t="0" r="r" b="b"/>
            <a:pathLst>
              <a:path w="2" h="2970">
                <a:moveTo>
                  <a:pt x="2" y="0"/>
                </a:moveTo>
                <a:lnTo>
                  <a:pt x="0" y="2970"/>
                </a:lnTo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1089542" name="Line 6"/>
          <p:cNvSpPr>
            <a:spLocks noChangeShapeType="1"/>
          </p:cNvSpPr>
          <p:nvPr/>
        </p:nvSpPr>
        <p:spPr bwMode="auto">
          <a:xfrm>
            <a:off x="1570038" y="6030913"/>
            <a:ext cx="433387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3" name="Line 7"/>
          <p:cNvSpPr>
            <a:spLocks noChangeShapeType="1"/>
          </p:cNvSpPr>
          <p:nvPr/>
        </p:nvSpPr>
        <p:spPr bwMode="auto">
          <a:xfrm flipV="1">
            <a:off x="1570038" y="6030913"/>
            <a:ext cx="1587" cy="107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4" name="Line 8"/>
          <p:cNvSpPr>
            <a:spLocks noChangeShapeType="1"/>
          </p:cNvSpPr>
          <p:nvPr/>
        </p:nvSpPr>
        <p:spPr bwMode="auto">
          <a:xfrm flipV="1">
            <a:off x="2436813" y="6030913"/>
            <a:ext cx="1587" cy="107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5" name="Line 9"/>
          <p:cNvSpPr>
            <a:spLocks noChangeShapeType="1"/>
          </p:cNvSpPr>
          <p:nvPr/>
        </p:nvSpPr>
        <p:spPr bwMode="auto">
          <a:xfrm flipV="1">
            <a:off x="3303588" y="6030913"/>
            <a:ext cx="1587" cy="107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6" name="Line 10"/>
          <p:cNvSpPr>
            <a:spLocks noChangeShapeType="1"/>
          </p:cNvSpPr>
          <p:nvPr/>
        </p:nvSpPr>
        <p:spPr bwMode="auto">
          <a:xfrm flipV="1">
            <a:off x="4170363" y="6030913"/>
            <a:ext cx="1587" cy="107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7" name="Line 11"/>
          <p:cNvSpPr>
            <a:spLocks noChangeShapeType="1"/>
          </p:cNvSpPr>
          <p:nvPr/>
        </p:nvSpPr>
        <p:spPr bwMode="auto">
          <a:xfrm flipV="1">
            <a:off x="5037138" y="6030913"/>
            <a:ext cx="1587" cy="107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8" name="Line 12"/>
          <p:cNvSpPr>
            <a:spLocks noChangeShapeType="1"/>
          </p:cNvSpPr>
          <p:nvPr/>
        </p:nvSpPr>
        <p:spPr bwMode="auto">
          <a:xfrm flipV="1">
            <a:off x="5903913" y="6030913"/>
            <a:ext cx="1587" cy="107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49" name="Rectangle 13"/>
          <p:cNvSpPr>
            <a:spLocks noChangeArrowheads="1"/>
          </p:cNvSpPr>
          <p:nvPr/>
        </p:nvSpPr>
        <p:spPr bwMode="auto">
          <a:xfrm>
            <a:off x="2360613" y="6162675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da-DK" sz="2000">
                <a:solidFill>
                  <a:srgbClr val="FFFFFF"/>
                </a:solidFill>
              </a:rPr>
              <a:t>1</a:t>
            </a:r>
            <a:endParaRPr lang="da-DK" sz="1400"/>
          </a:p>
        </p:txBody>
      </p:sp>
      <p:sp>
        <p:nvSpPr>
          <p:cNvPr id="1089550" name="Rectangle 14"/>
          <p:cNvSpPr>
            <a:spLocks noChangeArrowheads="1"/>
          </p:cNvSpPr>
          <p:nvPr/>
        </p:nvSpPr>
        <p:spPr bwMode="auto">
          <a:xfrm>
            <a:off x="3227388" y="6162675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da-DK" sz="2000">
                <a:solidFill>
                  <a:srgbClr val="FFFFFF"/>
                </a:solidFill>
              </a:rPr>
              <a:t>2</a:t>
            </a:r>
            <a:endParaRPr lang="da-DK" sz="1400"/>
          </a:p>
        </p:txBody>
      </p:sp>
      <p:sp>
        <p:nvSpPr>
          <p:cNvPr id="1089551" name="Rectangle 15"/>
          <p:cNvSpPr>
            <a:spLocks noChangeArrowheads="1"/>
          </p:cNvSpPr>
          <p:nvPr/>
        </p:nvSpPr>
        <p:spPr bwMode="auto">
          <a:xfrm>
            <a:off x="4094163" y="6162675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da-DK" sz="2000">
                <a:solidFill>
                  <a:srgbClr val="FFFFFF"/>
                </a:solidFill>
              </a:rPr>
              <a:t>3</a:t>
            </a:r>
            <a:endParaRPr lang="da-DK" sz="1400"/>
          </a:p>
        </p:txBody>
      </p:sp>
      <p:sp>
        <p:nvSpPr>
          <p:cNvPr id="1089552" name="Rectangle 16"/>
          <p:cNvSpPr>
            <a:spLocks noChangeArrowheads="1"/>
          </p:cNvSpPr>
          <p:nvPr/>
        </p:nvSpPr>
        <p:spPr bwMode="auto">
          <a:xfrm>
            <a:off x="4960938" y="6162675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da-DK" sz="2000">
                <a:solidFill>
                  <a:srgbClr val="FFFFFF"/>
                </a:solidFill>
              </a:rPr>
              <a:t>4</a:t>
            </a:r>
            <a:endParaRPr lang="da-DK" sz="1400"/>
          </a:p>
        </p:txBody>
      </p:sp>
      <p:sp>
        <p:nvSpPr>
          <p:cNvPr id="1089553" name="Rectangle 17"/>
          <p:cNvSpPr>
            <a:spLocks noChangeArrowheads="1"/>
          </p:cNvSpPr>
          <p:nvPr/>
        </p:nvSpPr>
        <p:spPr bwMode="auto">
          <a:xfrm>
            <a:off x="5827713" y="6162675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da-DK" sz="2000">
                <a:solidFill>
                  <a:srgbClr val="FFFFFF"/>
                </a:solidFill>
              </a:rPr>
              <a:t>5</a:t>
            </a:r>
            <a:endParaRPr lang="da-DK" sz="1400"/>
          </a:p>
        </p:txBody>
      </p:sp>
      <p:sp>
        <p:nvSpPr>
          <p:cNvPr id="1089554" name="Rectangle 18"/>
          <p:cNvSpPr>
            <a:spLocks noChangeArrowheads="1"/>
          </p:cNvSpPr>
          <p:nvPr/>
        </p:nvSpPr>
        <p:spPr bwMode="auto">
          <a:xfrm>
            <a:off x="1573213" y="5803900"/>
            <a:ext cx="4337050" cy="230188"/>
          </a:xfrm>
          <a:prstGeom prst="rect">
            <a:avLst/>
          </a:prstGeom>
          <a:solidFill>
            <a:srgbClr val="00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089555" name="Text Box 19"/>
          <p:cNvSpPr txBox="1">
            <a:spLocks noChangeArrowheads="1"/>
          </p:cNvSpPr>
          <p:nvPr/>
        </p:nvSpPr>
        <p:spPr bwMode="auto">
          <a:xfrm>
            <a:off x="323850" y="2852738"/>
            <a:ext cx="1084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a-DK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Visible</a:t>
            </a:r>
          </a:p>
        </p:txBody>
      </p:sp>
      <p:sp>
        <p:nvSpPr>
          <p:cNvPr id="1089556" name="Text Box 20"/>
          <p:cNvSpPr txBox="1">
            <a:spLocks noChangeArrowheads="1"/>
          </p:cNvSpPr>
          <p:nvPr/>
        </p:nvSpPr>
        <p:spPr bwMode="auto">
          <a:xfrm>
            <a:off x="306388" y="4873625"/>
            <a:ext cx="12874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da-DK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Micro-</a:t>
            </a:r>
          </a:p>
          <a:p>
            <a:pPr algn="l">
              <a:lnSpc>
                <a:spcPct val="85000"/>
              </a:lnSpc>
            </a:pPr>
            <a:r>
              <a:rPr lang="da-DK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scopical</a:t>
            </a:r>
          </a:p>
        </p:txBody>
      </p:sp>
      <p:sp>
        <p:nvSpPr>
          <p:cNvPr id="1089557" name="Text Box 21"/>
          <p:cNvSpPr txBox="1">
            <a:spLocks noChangeArrowheads="1"/>
          </p:cNvSpPr>
          <p:nvPr/>
        </p:nvSpPr>
        <p:spPr bwMode="auto">
          <a:xfrm>
            <a:off x="5940425" y="2676525"/>
            <a:ext cx="23447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Caries progression</a:t>
            </a:r>
          </a:p>
          <a:p>
            <a:pPr algn="l"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teeth with</a:t>
            </a:r>
          </a:p>
          <a:p>
            <a:pPr algn="l"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undisturbed plaque</a:t>
            </a:r>
          </a:p>
        </p:txBody>
      </p:sp>
      <p:sp>
        <p:nvSpPr>
          <p:cNvPr id="1089558" name="Text Box 22"/>
          <p:cNvSpPr txBox="1">
            <a:spLocks noChangeArrowheads="1"/>
          </p:cNvSpPr>
          <p:nvPr/>
        </p:nvSpPr>
        <p:spPr bwMode="auto">
          <a:xfrm>
            <a:off x="5940425" y="5153025"/>
            <a:ext cx="302418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Caries progression</a:t>
            </a:r>
          </a:p>
          <a:p>
            <a:pPr algn="l"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teeth with</a:t>
            </a:r>
          </a:p>
          <a:p>
            <a:pPr algn="l"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weekly plaque removal</a:t>
            </a:r>
          </a:p>
        </p:txBody>
      </p:sp>
      <p:sp>
        <p:nvSpPr>
          <p:cNvPr id="1089559" name="Text Box 23"/>
          <p:cNvSpPr txBox="1">
            <a:spLocks noChangeArrowheads="1"/>
          </p:cNvSpPr>
          <p:nvPr/>
        </p:nvSpPr>
        <p:spPr bwMode="auto">
          <a:xfrm>
            <a:off x="6203950" y="6105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Weeks</a:t>
            </a:r>
          </a:p>
        </p:txBody>
      </p:sp>
      <p:sp>
        <p:nvSpPr>
          <p:cNvPr id="1089560" name="Freeform 24"/>
          <p:cNvSpPr>
            <a:spLocks/>
          </p:cNvSpPr>
          <p:nvPr/>
        </p:nvSpPr>
        <p:spPr bwMode="auto">
          <a:xfrm>
            <a:off x="1574800" y="1747838"/>
            <a:ext cx="4318000" cy="4292600"/>
          </a:xfrm>
          <a:custGeom>
            <a:avLst/>
            <a:gdLst/>
            <a:ahLst/>
            <a:cxnLst>
              <a:cxn ang="0">
                <a:pos x="0" y="2704"/>
              </a:cxn>
              <a:cxn ang="0">
                <a:pos x="2720" y="0"/>
              </a:cxn>
            </a:cxnLst>
            <a:rect l="0" t="0" r="r" b="b"/>
            <a:pathLst>
              <a:path w="2720" h="2704">
                <a:moveTo>
                  <a:pt x="0" y="2704"/>
                </a:moveTo>
                <a:lnTo>
                  <a:pt x="2720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1" name="Freeform 25"/>
          <p:cNvSpPr>
            <a:spLocks/>
          </p:cNvSpPr>
          <p:nvPr/>
        </p:nvSpPr>
        <p:spPr bwMode="auto">
          <a:xfrm>
            <a:off x="1573213" y="4630738"/>
            <a:ext cx="4332287" cy="1408112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729" y="0"/>
              </a:cxn>
            </a:cxnLst>
            <a:rect l="0" t="0" r="r" b="b"/>
            <a:pathLst>
              <a:path w="2729" h="887">
                <a:moveTo>
                  <a:pt x="0" y="887"/>
                </a:moveTo>
                <a:lnTo>
                  <a:pt x="2729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2" name="Freeform 26"/>
          <p:cNvSpPr>
            <a:spLocks/>
          </p:cNvSpPr>
          <p:nvPr/>
        </p:nvSpPr>
        <p:spPr bwMode="auto">
          <a:xfrm>
            <a:off x="1560513" y="2141538"/>
            <a:ext cx="4344987" cy="3911600"/>
          </a:xfrm>
          <a:custGeom>
            <a:avLst/>
            <a:gdLst/>
            <a:ahLst/>
            <a:cxnLst>
              <a:cxn ang="0">
                <a:pos x="0" y="2464"/>
              </a:cxn>
              <a:cxn ang="0">
                <a:pos x="2737" y="0"/>
              </a:cxn>
            </a:cxnLst>
            <a:rect l="0" t="0" r="r" b="b"/>
            <a:pathLst>
              <a:path w="2737" h="2464">
                <a:moveTo>
                  <a:pt x="0" y="2464"/>
                </a:moveTo>
                <a:lnTo>
                  <a:pt x="2737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3" name="Freeform 27"/>
          <p:cNvSpPr>
            <a:spLocks/>
          </p:cNvSpPr>
          <p:nvPr/>
        </p:nvSpPr>
        <p:spPr bwMode="auto">
          <a:xfrm>
            <a:off x="1573213" y="2560638"/>
            <a:ext cx="4332287" cy="3478212"/>
          </a:xfrm>
          <a:custGeom>
            <a:avLst/>
            <a:gdLst/>
            <a:ahLst/>
            <a:cxnLst>
              <a:cxn ang="0">
                <a:pos x="0" y="2191"/>
              </a:cxn>
              <a:cxn ang="0">
                <a:pos x="2729" y="0"/>
              </a:cxn>
            </a:cxnLst>
            <a:rect l="0" t="0" r="r" b="b"/>
            <a:pathLst>
              <a:path w="2729" h="2191">
                <a:moveTo>
                  <a:pt x="0" y="2191"/>
                </a:moveTo>
                <a:lnTo>
                  <a:pt x="2729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4" name="Freeform 28"/>
          <p:cNvSpPr>
            <a:spLocks/>
          </p:cNvSpPr>
          <p:nvPr/>
        </p:nvSpPr>
        <p:spPr bwMode="auto">
          <a:xfrm>
            <a:off x="1573213" y="2992438"/>
            <a:ext cx="4319587" cy="3033712"/>
          </a:xfrm>
          <a:custGeom>
            <a:avLst/>
            <a:gdLst/>
            <a:ahLst/>
            <a:cxnLst>
              <a:cxn ang="0">
                <a:pos x="0" y="1911"/>
              </a:cxn>
              <a:cxn ang="0">
                <a:pos x="2721" y="0"/>
              </a:cxn>
            </a:cxnLst>
            <a:rect l="0" t="0" r="r" b="b"/>
            <a:pathLst>
              <a:path w="2721" h="1911">
                <a:moveTo>
                  <a:pt x="0" y="1911"/>
                </a:moveTo>
                <a:lnTo>
                  <a:pt x="2721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5" name="Freeform 29"/>
          <p:cNvSpPr>
            <a:spLocks/>
          </p:cNvSpPr>
          <p:nvPr/>
        </p:nvSpPr>
        <p:spPr bwMode="auto">
          <a:xfrm>
            <a:off x="1585913" y="3449638"/>
            <a:ext cx="4306887" cy="2592387"/>
          </a:xfrm>
          <a:custGeom>
            <a:avLst/>
            <a:gdLst/>
            <a:ahLst/>
            <a:cxnLst>
              <a:cxn ang="0">
                <a:pos x="0" y="1633"/>
              </a:cxn>
              <a:cxn ang="0">
                <a:pos x="2713" y="0"/>
              </a:cxn>
            </a:cxnLst>
            <a:rect l="0" t="0" r="r" b="b"/>
            <a:pathLst>
              <a:path w="2713" h="1633">
                <a:moveTo>
                  <a:pt x="0" y="1633"/>
                </a:moveTo>
                <a:lnTo>
                  <a:pt x="2713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6" name="Freeform 30"/>
          <p:cNvSpPr>
            <a:spLocks/>
          </p:cNvSpPr>
          <p:nvPr/>
        </p:nvSpPr>
        <p:spPr bwMode="auto">
          <a:xfrm>
            <a:off x="1568450" y="3843338"/>
            <a:ext cx="4324350" cy="2185987"/>
          </a:xfrm>
          <a:custGeom>
            <a:avLst/>
            <a:gdLst/>
            <a:ahLst/>
            <a:cxnLst>
              <a:cxn ang="0">
                <a:pos x="0" y="1377"/>
              </a:cxn>
              <a:cxn ang="0">
                <a:pos x="2724" y="0"/>
              </a:cxn>
            </a:cxnLst>
            <a:rect l="0" t="0" r="r" b="b"/>
            <a:pathLst>
              <a:path w="2724" h="1377">
                <a:moveTo>
                  <a:pt x="0" y="1377"/>
                </a:moveTo>
                <a:lnTo>
                  <a:pt x="2724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7" name="Freeform 31"/>
          <p:cNvSpPr>
            <a:spLocks/>
          </p:cNvSpPr>
          <p:nvPr/>
        </p:nvSpPr>
        <p:spPr bwMode="auto">
          <a:xfrm>
            <a:off x="1573213" y="4262438"/>
            <a:ext cx="4319587" cy="1766887"/>
          </a:xfrm>
          <a:custGeom>
            <a:avLst/>
            <a:gdLst/>
            <a:ahLst/>
            <a:cxnLst>
              <a:cxn ang="0">
                <a:pos x="0" y="1113"/>
              </a:cxn>
              <a:cxn ang="0">
                <a:pos x="2721" y="0"/>
              </a:cxn>
            </a:cxnLst>
            <a:rect l="0" t="0" r="r" b="b"/>
            <a:pathLst>
              <a:path w="2721" h="1113">
                <a:moveTo>
                  <a:pt x="0" y="1113"/>
                </a:moveTo>
                <a:lnTo>
                  <a:pt x="2721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89568" name="Freeform 32"/>
          <p:cNvSpPr>
            <a:spLocks/>
          </p:cNvSpPr>
          <p:nvPr/>
        </p:nvSpPr>
        <p:spPr bwMode="auto">
          <a:xfrm>
            <a:off x="330200" y="4624388"/>
            <a:ext cx="5627688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3545" y="0"/>
              </a:cxn>
            </a:cxnLst>
            <a:rect l="0" t="0" r="r" b="b"/>
            <a:pathLst>
              <a:path w="3545" h="2">
                <a:moveTo>
                  <a:pt x="0" y="2"/>
                </a:moveTo>
                <a:lnTo>
                  <a:pt x="3545" y="0"/>
                </a:lnTo>
              </a:path>
            </a:pathLst>
          </a:custGeom>
          <a:solidFill>
            <a:srgbClr val="FFFFFF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089569" name="Text Box 33"/>
          <p:cNvSpPr txBox="1">
            <a:spLocks noChangeArrowheads="1"/>
          </p:cNvSpPr>
          <p:nvPr/>
        </p:nvSpPr>
        <p:spPr bwMode="auto">
          <a:xfrm>
            <a:off x="1619250" y="1171575"/>
            <a:ext cx="158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Caries signs</a:t>
            </a:r>
          </a:p>
        </p:txBody>
      </p:sp>
      <p:sp>
        <p:nvSpPr>
          <p:cNvPr id="34" name="Tekstboks 33"/>
          <p:cNvSpPr txBox="1"/>
          <p:nvPr/>
        </p:nvSpPr>
        <p:spPr>
          <a:xfrm>
            <a:off x="0" y="44624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Conclusion:     </a:t>
            </a:r>
            <a:r>
              <a:rPr lang="en-US" sz="2400" dirty="0"/>
              <a:t>”Regular mechanical disturbance of plaque is able to </a:t>
            </a:r>
          </a:p>
          <a:p>
            <a:r>
              <a:rPr lang="en-US" sz="2400" dirty="0"/>
              <a:t>                       suppress bacterial activity and hence caries development.”</a:t>
            </a:r>
            <a:endParaRPr lang="da-DK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Text Box 2"/>
          <p:cNvSpPr txBox="1">
            <a:spLocks noChangeArrowheads="1"/>
          </p:cNvSpPr>
          <p:nvPr/>
        </p:nvSpPr>
        <p:spPr bwMode="auto">
          <a:xfrm>
            <a:off x="425450" y="1035050"/>
            <a:ext cx="1425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destruction</a:t>
            </a:r>
          </a:p>
        </p:txBody>
      </p:sp>
      <p:sp>
        <p:nvSpPr>
          <p:cNvPr id="765955" name="AutoShape 3"/>
          <p:cNvSpPr>
            <a:spLocks noChangeAspect="1" noChangeArrowheads="1" noTextEdit="1"/>
          </p:cNvSpPr>
          <p:nvPr/>
        </p:nvSpPr>
        <p:spPr bwMode="auto">
          <a:xfrm>
            <a:off x="1584325" y="260350"/>
            <a:ext cx="83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56" name="Rectangle 4"/>
          <p:cNvSpPr>
            <a:spLocks noChangeArrowheads="1"/>
          </p:cNvSpPr>
          <p:nvPr/>
        </p:nvSpPr>
        <p:spPr bwMode="auto">
          <a:xfrm>
            <a:off x="2130425" y="677863"/>
            <a:ext cx="63928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57" name="Line 5"/>
          <p:cNvSpPr>
            <a:spLocks noChangeShapeType="1"/>
          </p:cNvSpPr>
          <p:nvPr/>
        </p:nvSpPr>
        <p:spPr bwMode="auto">
          <a:xfrm>
            <a:off x="2130425" y="4870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58" name="Line 6"/>
          <p:cNvSpPr>
            <a:spLocks noChangeShapeType="1"/>
          </p:cNvSpPr>
          <p:nvPr/>
        </p:nvSpPr>
        <p:spPr bwMode="auto">
          <a:xfrm>
            <a:off x="2130425" y="677863"/>
            <a:ext cx="1588" cy="5589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59" name="Line 7"/>
          <p:cNvSpPr>
            <a:spLocks noChangeShapeType="1"/>
          </p:cNvSpPr>
          <p:nvPr/>
        </p:nvSpPr>
        <p:spPr bwMode="auto">
          <a:xfrm>
            <a:off x="2128838" y="3471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60" name="Line 8"/>
          <p:cNvSpPr>
            <a:spLocks noChangeShapeType="1"/>
          </p:cNvSpPr>
          <p:nvPr/>
        </p:nvSpPr>
        <p:spPr bwMode="auto">
          <a:xfrm>
            <a:off x="2128838" y="2074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61" name="Line 9"/>
          <p:cNvSpPr>
            <a:spLocks noChangeShapeType="1"/>
          </p:cNvSpPr>
          <p:nvPr/>
        </p:nvSpPr>
        <p:spPr bwMode="auto">
          <a:xfrm>
            <a:off x="2130425" y="6267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65962" name="Text Box 10"/>
          <p:cNvSpPr txBox="1">
            <a:spLocks noChangeArrowheads="1"/>
          </p:cNvSpPr>
          <p:nvPr/>
        </p:nvSpPr>
        <p:spPr bwMode="auto">
          <a:xfrm>
            <a:off x="425450" y="2455863"/>
            <a:ext cx="124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Cavity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formation</a:t>
            </a:r>
          </a:p>
        </p:txBody>
      </p:sp>
      <p:sp>
        <p:nvSpPr>
          <p:cNvPr id="765963" name="Text Box 11"/>
          <p:cNvSpPr txBox="1">
            <a:spLocks noChangeArrowheads="1"/>
          </p:cNvSpPr>
          <p:nvPr/>
        </p:nvSpPr>
        <p:spPr bwMode="auto">
          <a:xfrm>
            <a:off x="425450" y="3971925"/>
            <a:ext cx="13827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spot</a:t>
            </a:r>
          </a:p>
        </p:txBody>
      </p:sp>
      <p:sp>
        <p:nvSpPr>
          <p:cNvPr id="765964" name="Text Box 12"/>
          <p:cNvSpPr txBox="1">
            <a:spLocks noChangeArrowheads="1"/>
          </p:cNvSpPr>
          <p:nvPr/>
        </p:nvSpPr>
        <p:spPr bwMode="auto">
          <a:xfrm>
            <a:off x="425450" y="4797425"/>
            <a:ext cx="172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microscopical</a:t>
            </a:r>
          </a:p>
        </p:txBody>
      </p:sp>
      <p:sp>
        <p:nvSpPr>
          <p:cNvPr id="765965" name="Text Box 13"/>
          <p:cNvSpPr txBox="1">
            <a:spLocks noChangeArrowheads="1"/>
          </p:cNvSpPr>
          <p:nvPr/>
        </p:nvSpPr>
        <p:spPr bwMode="auto">
          <a:xfrm>
            <a:off x="425450" y="5716588"/>
            <a:ext cx="122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structural</a:t>
            </a:r>
          </a:p>
        </p:txBody>
      </p:sp>
      <p:sp>
        <p:nvSpPr>
          <p:cNvPr id="765966" name="Text Box 14"/>
          <p:cNvSpPr txBox="1">
            <a:spLocks noChangeArrowheads="1"/>
          </p:cNvSpPr>
          <p:nvPr/>
        </p:nvSpPr>
        <p:spPr bwMode="auto">
          <a:xfrm>
            <a:off x="7875588" y="6335713"/>
            <a:ext cx="749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</a:p>
        </p:txBody>
      </p:sp>
      <p:sp>
        <p:nvSpPr>
          <p:cNvPr id="765967" name="Text Box 15"/>
          <p:cNvSpPr txBox="1">
            <a:spLocks noChangeArrowheads="1"/>
          </p:cNvSpPr>
          <p:nvPr/>
        </p:nvSpPr>
        <p:spPr bwMode="auto">
          <a:xfrm>
            <a:off x="7227888" y="5402263"/>
            <a:ext cx="14017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Subclinical</a:t>
            </a:r>
          </a:p>
        </p:txBody>
      </p:sp>
      <p:sp>
        <p:nvSpPr>
          <p:cNvPr id="765968" name="Text Box 16"/>
          <p:cNvSpPr txBox="1">
            <a:spLocks noChangeArrowheads="1"/>
          </p:cNvSpPr>
          <p:nvPr/>
        </p:nvSpPr>
        <p:spPr bwMode="auto">
          <a:xfrm>
            <a:off x="7694613" y="4022725"/>
            <a:ext cx="9350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Visible</a:t>
            </a:r>
          </a:p>
        </p:txBody>
      </p:sp>
      <p:sp>
        <p:nvSpPr>
          <p:cNvPr id="765969" name="Text Box 17"/>
          <p:cNvSpPr txBox="1">
            <a:spLocks noChangeArrowheads="1"/>
          </p:cNvSpPr>
          <p:nvPr/>
        </p:nvSpPr>
        <p:spPr bwMode="auto">
          <a:xfrm>
            <a:off x="2016125" y="384175"/>
            <a:ext cx="28067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Mineral loss (symptom)</a:t>
            </a:r>
          </a:p>
        </p:txBody>
      </p:sp>
      <p:sp>
        <p:nvSpPr>
          <p:cNvPr id="765970" name="Freeform 18"/>
          <p:cNvSpPr>
            <a:spLocks/>
          </p:cNvSpPr>
          <p:nvPr/>
        </p:nvSpPr>
        <p:spPr bwMode="auto">
          <a:xfrm>
            <a:off x="2124075" y="1676400"/>
            <a:ext cx="6397625" cy="4578350"/>
          </a:xfrm>
          <a:custGeom>
            <a:avLst/>
            <a:gdLst/>
            <a:ahLst/>
            <a:cxnLst>
              <a:cxn ang="0">
                <a:pos x="0" y="2884"/>
              </a:cxn>
              <a:cxn ang="0">
                <a:pos x="4030" y="0"/>
              </a:cxn>
            </a:cxnLst>
            <a:rect l="0" t="0" r="r" b="b"/>
            <a:pathLst>
              <a:path w="4030" h="2884">
                <a:moveTo>
                  <a:pt x="0" y="2884"/>
                </a:moveTo>
                <a:lnTo>
                  <a:pt x="4030" y="0"/>
                </a:ln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Text Box 2"/>
          <p:cNvSpPr txBox="1">
            <a:spLocks noChangeArrowheads="1"/>
          </p:cNvSpPr>
          <p:nvPr/>
        </p:nvSpPr>
        <p:spPr bwMode="auto">
          <a:xfrm>
            <a:off x="425450" y="1035050"/>
            <a:ext cx="1425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destruction</a:t>
            </a:r>
          </a:p>
        </p:txBody>
      </p:sp>
      <p:sp>
        <p:nvSpPr>
          <p:cNvPr id="766979" name="AutoShape 3"/>
          <p:cNvSpPr>
            <a:spLocks noChangeAspect="1" noChangeArrowheads="1" noTextEdit="1"/>
          </p:cNvSpPr>
          <p:nvPr/>
        </p:nvSpPr>
        <p:spPr bwMode="auto">
          <a:xfrm>
            <a:off x="1584325" y="260350"/>
            <a:ext cx="83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6980" name="Rectangle 4"/>
          <p:cNvSpPr>
            <a:spLocks noChangeArrowheads="1"/>
          </p:cNvSpPr>
          <p:nvPr/>
        </p:nvSpPr>
        <p:spPr bwMode="auto">
          <a:xfrm>
            <a:off x="2130425" y="677863"/>
            <a:ext cx="63928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6981" name="Line 5"/>
          <p:cNvSpPr>
            <a:spLocks noChangeShapeType="1"/>
          </p:cNvSpPr>
          <p:nvPr/>
        </p:nvSpPr>
        <p:spPr bwMode="auto">
          <a:xfrm>
            <a:off x="2130425" y="4870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6982" name="Line 6"/>
          <p:cNvSpPr>
            <a:spLocks noChangeShapeType="1"/>
          </p:cNvSpPr>
          <p:nvPr/>
        </p:nvSpPr>
        <p:spPr bwMode="auto">
          <a:xfrm>
            <a:off x="2130425" y="677863"/>
            <a:ext cx="1588" cy="5589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6983" name="Line 7"/>
          <p:cNvSpPr>
            <a:spLocks noChangeShapeType="1"/>
          </p:cNvSpPr>
          <p:nvPr/>
        </p:nvSpPr>
        <p:spPr bwMode="auto">
          <a:xfrm>
            <a:off x="2128838" y="3471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6984" name="Line 8"/>
          <p:cNvSpPr>
            <a:spLocks noChangeShapeType="1"/>
          </p:cNvSpPr>
          <p:nvPr/>
        </p:nvSpPr>
        <p:spPr bwMode="auto">
          <a:xfrm>
            <a:off x="2128838" y="2074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6985" name="Line 9"/>
          <p:cNvSpPr>
            <a:spLocks noChangeShapeType="1"/>
          </p:cNvSpPr>
          <p:nvPr/>
        </p:nvSpPr>
        <p:spPr bwMode="auto">
          <a:xfrm>
            <a:off x="2130425" y="6267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66986" name="Text Box 10"/>
          <p:cNvSpPr txBox="1">
            <a:spLocks noChangeArrowheads="1"/>
          </p:cNvSpPr>
          <p:nvPr/>
        </p:nvSpPr>
        <p:spPr bwMode="auto">
          <a:xfrm>
            <a:off x="425450" y="2455863"/>
            <a:ext cx="124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Cavity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formation</a:t>
            </a:r>
          </a:p>
        </p:txBody>
      </p:sp>
      <p:sp>
        <p:nvSpPr>
          <p:cNvPr id="766987" name="Text Box 11"/>
          <p:cNvSpPr txBox="1">
            <a:spLocks noChangeArrowheads="1"/>
          </p:cNvSpPr>
          <p:nvPr/>
        </p:nvSpPr>
        <p:spPr bwMode="auto">
          <a:xfrm>
            <a:off x="425450" y="3971925"/>
            <a:ext cx="13827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spot</a:t>
            </a:r>
          </a:p>
        </p:txBody>
      </p:sp>
      <p:sp>
        <p:nvSpPr>
          <p:cNvPr id="766988" name="Text Box 12"/>
          <p:cNvSpPr txBox="1">
            <a:spLocks noChangeArrowheads="1"/>
          </p:cNvSpPr>
          <p:nvPr/>
        </p:nvSpPr>
        <p:spPr bwMode="auto">
          <a:xfrm>
            <a:off x="425450" y="4797425"/>
            <a:ext cx="172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microscopical</a:t>
            </a:r>
          </a:p>
        </p:txBody>
      </p:sp>
      <p:sp>
        <p:nvSpPr>
          <p:cNvPr id="766989" name="Text Box 13"/>
          <p:cNvSpPr txBox="1">
            <a:spLocks noChangeArrowheads="1"/>
          </p:cNvSpPr>
          <p:nvPr/>
        </p:nvSpPr>
        <p:spPr bwMode="auto">
          <a:xfrm>
            <a:off x="425450" y="5716588"/>
            <a:ext cx="122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structural</a:t>
            </a:r>
          </a:p>
        </p:txBody>
      </p:sp>
      <p:sp>
        <p:nvSpPr>
          <p:cNvPr id="766990" name="Text Box 14"/>
          <p:cNvSpPr txBox="1">
            <a:spLocks noChangeArrowheads="1"/>
          </p:cNvSpPr>
          <p:nvPr/>
        </p:nvSpPr>
        <p:spPr bwMode="auto">
          <a:xfrm>
            <a:off x="7875588" y="6335713"/>
            <a:ext cx="749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</a:p>
        </p:txBody>
      </p:sp>
      <p:sp>
        <p:nvSpPr>
          <p:cNvPr id="766991" name="Text Box 15"/>
          <p:cNvSpPr txBox="1">
            <a:spLocks noChangeArrowheads="1"/>
          </p:cNvSpPr>
          <p:nvPr/>
        </p:nvSpPr>
        <p:spPr bwMode="auto">
          <a:xfrm>
            <a:off x="7227888" y="5402263"/>
            <a:ext cx="14017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Subclinical</a:t>
            </a:r>
          </a:p>
        </p:txBody>
      </p:sp>
      <p:sp>
        <p:nvSpPr>
          <p:cNvPr id="766992" name="Text Box 16"/>
          <p:cNvSpPr txBox="1">
            <a:spLocks noChangeArrowheads="1"/>
          </p:cNvSpPr>
          <p:nvPr/>
        </p:nvSpPr>
        <p:spPr bwMode="auto">
          <a:xfrm>
            <a:off x="7694613" y="4022725"/>
            <a:ext cx="9350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Visible</a:t>
            </a:r>
          </a:p>
        </p:txBody>
      </p:sp>
      <p:sp>
        <p:nvSpPr>
          <p:cNvPr id="766993" name="Text Box 17"/>
          <p:cNvSpPr txBox="1">
            <a:spLocks noChangeArrowheads="1"/>
          </p:cNvSpPr>
          <p:nvPr/>
        </p:nvSpPr>
        <p:spPr bwMode="auto">
          <a:xfrm>
            <a:off x="2016125" y="384175"/>
            <a:ext cx="28067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Mineral loss (symptom)</a:t>
            </a:r>
          </a:p>
        </p:txBody>
      </p:sp>
      <p:sp>
        <p:nvSpPr>
          <p:cNvPr id="766994" name="Freeform 18"/>
          <p:cNvSpPr>
            <a:spLocks/>
          </p:cNvSpPr>
          <p:nvPr/>
        </p:nvSpPr>
        <p:spPr bwMode="auto">
          <a:xfrm>
            <a:off x="2124075" y="765175"/>
            <a:ext cx="3887788" cy="5489575"/>
          </a:xfrm>
          <a:custGeom>
            <a:avLst/>
            <a:gdLst/>
            <a:ahLst/>
            <a:cxnLst>
              <a:cxn ang="0">
                <a:pos x="0" y="2884"/>
              </a:cxn>
              <a:cxn ang="0">
                <a:pos x="4030" y="0"/>
              </a:cxn>
            </a:cxnLst>
            <a:rect l="0" t="0" r="r" b="b"/>
            <a:pathLst>
              <a:path w="4030" h="2884">
                <a:moveTo>
                  <a:pt x="0" y="2884"/>
                </a:moveTo>
                <a:lnTo>
                  <a:pt x="4030" y="0"/>
                </a:ln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Text Box 2"/>
          <p:cNvSpPr txBox="1">
            <a:spLocks noChangeArrowheads="1"/>
          </p:cNvSpPr>
          <p:nvPr/>
        </p:nvSpPr>
        <p:spPr bwMode="auto">
          <a:xfrm>
            <a:off x="425450" y="1035050"/>
            <a:ext cx="1425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destruction</a:t>
            </a:r>
          </a:p>
        </p:txBody>
      </p:sp>
      <p:sp>
        <p:nvSpPr>
          <p:cNvPr id="768003" name="AutoShape 3"/>
          <p:cNvSpPr>
            <a:spLocks noChangeAspect="1" noChangeArrowheads="1" noTextEdit="1"/>
          </p:cNvSpPr>
          <p:nvPr/>
        </p:nvSpPr>
        <p:spPr bwMode="auto">
          <a:xfrm>
            <a:off x="1584325" y="260350"/>
            <a:ext cx="83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8004" name="Rectangle 4"/>
          <p:cNvSpPr>
            <a:spLocks noChangeArrowheads="1"/>
          </p:cNvSpPr>
          <p:nvPr/>
        </p:nvSpPr>
        <p:spPr bwMode="auto">
          <a:xfrm>
            <a:off x="2130425" y="677863"/>
            <a:ext cx="63928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8005" name="Line 5"/>
          <p:cNvSpPr>
            <a:spLocks noChangeShapeType="1"/>
          </p:cNvSpPr>
          <p:nvPr/>
        </p:nvSpPr>
        <p:spPr bwMode="auto">
          <a:xfrm>
            <a:off x="2130425" y="4870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8006" name="Line 6"/>
          <p:cNvSpPr>
            <a:spLocks noChangeShapeType="1"/>
          </p:cNvSpPr>
          <p:nvPr/>
        </p:nvSpPr>
        <p:spPr bwMode="auto">
          <a:xfrm>
            <a:off x="2130425" y="677863"/>
            <a:ext cx="1588" cy="5589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8007" name="Line 7"/>
          <p:cNvSpPr>
            <a:spLocks noChangeShapeType="1"/>
          </p:cNvSpPr>
          <p:nvPr/>
        </p:nvSpPr>
        <p:spPr bwMode="auto">
          <a:xfrm>
            <a:off x="2128838" y="3471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8008" name="Line 8"/>
          <p:cNvSpPr>
            <a:spLocks noChangeShapeType="1"/>
          </p:cNvSpPr>
          <p:nvPr/>
        </p:nvSpPr>
        <p:spPr bwMode="auto">
          <a:xfrm>
            <a:off x="2128838" y="2074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8009" name="Line 9"/>
          <p:cNvSpPr>
            <a:spLocks noChangeShapeType="1"/>
          </p:cNvSpPr>
          <p:nvPr/>
        </p:nvSpPr>
        <p:spPr bwMode="auto">
          <a:xfrm>
            <a:off x="2130425" y="6267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68010" name="Text Box 10"/>
          <p:cNvSpPr txBox="1">
            <a:spLocks noChangeArrowheads="1"/>
          </p:cNvSpPr>
          <p:nvPr/>
        </p:nvSpPr>
        <p:spPr bwMode="auto">
          <a:xfrm>
            <a:off x="425450" y="2455863"/>
            <a:ext cx="124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Cavity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formation</a:t>
            </a:r>
          </a:p>
        </p:txBody>
      </p:sp>
      <p:sp>
        <p:nvSpPr>
          <p:cNvPr id="768011" name="Text Box 11"/>
          <p:cNvSpPr txBox="1">
            <a:spLocks noChangeArrowheads="1"/>
          </p:cNvSpPr>
          <p:nvPr/>
        </p:nvSpPr>
        <p:spPr bwMode="auto">
          <a:xfrm>
            <a:off x="425450" y="3971925"/>
            <a:ext cx="13827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spot</a:t>
            </a:r>
          </a:p>
        </p:txBody>
      </p:sp>
      <p:sp>
        <p:nvSpPr>
          <p:cNvPr id="768012" name="Text Box 12"/>
          <p:cNvSpPr txBox="1">
            <a:spLocks noChangeArrowheads="1"/>
          </p:cNvSpPr>
          <p:nvPr/>
        </p:nvSpPr>
        <p:spPr bwMode="auto">
          <a:xfrm>
            <a:off x="425450" y="4797425"/>
            <a:ext cx="172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microscopical</a:t>
            </a:r>
          </a:p>
        </p:txBody>
      </p:sp>
      <p:sp>
        <p:nvSpPr>
          <p:cNvPr id="768013" name="Text Box 13"/>
          <p:cNvSpPr txBox="1">
            <a:spLocks noChangeArrowheads="1"/>
          </p:cNvSpPr>
          <p:nvPr/>
        </p:nvSpPr>
        <p:spPr bwMode="auto">
          <a:xfrm>
            <a:off x="425450" y="5716588"/>
            <a:ext cx="122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structural</a:t>
            </a:r>
          </a:p>
        </p:txBody>
      </p:sp>
      <p:sp>
        <p:nvSpPr>
          <p:cNvPr id="768014" name="Text Box 14"/>
          <p:cNvSpPr txBox="1">
            <a:spLocks noChangeArrowheads="1"/>
          </p:cNvSpPr>
          <p:nvPr/>
        </p:nvSpPr>
        <p:spPr bwMode="auto">
          <a:xfrm>
            <a:off x="7875588" y="6335713"/>
            <a:ext cx="749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</a:p>
        </p:txBody>
      </p:sp>
      <p:sp>
        <p:nvSpPr>
          <p:cNvPr id="768015" name="Text Box 15"/>
          <p:cNvSpPr txBox="1">
            <a:spLocks noChangeArrowheads="1"/>
          </p:cNvSpPr>
          <p:nvPr/>
        </p:nvSpPr>
        <p:spPr bwMode="auto">
          <a:xfrm>
            <a:off x="7227888" y="5402263"/>
            <a:ext cx="14017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Subclinical</a:t>
            </a:r>
          </a:p>
        </p:txBody>
      </p:sp>
      <p:sp>
        <p:nvSpPr>
          <p:cNvPr id="768016" name="Text Box 16"/>
          <p:cNvSpPr txBox="1">
            <a:spLocks noChangeArrowheads="1"/>
          </p:cNvSpPr>
          <p:nvPr/>
        </p:nvSpPr>
        <p:spPr bwMode="auto">
          <a:xfrm>
            <a:off x="7694613" y="4022725"/>
            <a:ext cx="9350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Visible</a:t>
            </a:r>
          </a:p>
        </p:txBody>
      </p:sp>
      <p:sp>
        <p:nvSpPr>
          <p:cNvPr id="768017" name="Text Box 17"/>
          <p:cNvSpPr txBox="1">
            <a:spLocks noChangeArrowheads="1"/>
          </p:cNvSpPr>
          <p:nvPr/>
        </p:nvSpPr>
        <p:spPr bwMode="auto">
          <a:xfrm>
            <a:off x="2016125" y="384175"/>
            <a:ext cx="28067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Mineral loss (symptom)</a:t>
            </a:r>
          </a:p>
        </p:txBody>
      </p:sp>
      <p:sp>
        <p:nvSpPr>
          <p:cNvPr id="768018" name="Freeform 18"/>
          <p:cNvSpPr>
            <a:spLocks/>
          </p:cNvSpPr>
          <p:nvPr/>
        </p:nvSpPr>
        <p:spPr bwMode="auto">
          <a:xfrm>
            <a:off x="2124075" y="4652963"/>
            <a:ext cx="6408738" cy="1601787"/>
          </a:xfrm>
          <a:custGeom>
            <a:avLst/>
            <a:gdLst/>
            <a:ahLst/>
            <a:cxnLst>
              <a:cxn ang="0">
                <a:pos x="0" y="2884"/>
              </a:cxn>
              <a:cxn ang="0">
                <a:pos x="4030" y="0"/>
              </a:cxn>
            </a:cxnLst>
            <a:rect l="0" t="0" r="r" b="b"/>
            <a:pathLst>
              <a:path w="4030" h="2884">
                <a:moveTo>
                  <a:pt x="0" y="2884"/>
                </a:moveTo>
                <a:lnTo>
                  <a:pt x="4030" y="0"/>
                </a:ln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Text Box 2"/>
          <p:cNvSpPr txBox="1">
            <a:spLocks noChangeArrowheads="1"/>
          </p:cNvSpPr>
          <p:nvPr/>
        </p:nvSpPr>
        <p:spPr bwMode="auto">
          <a:xfrm>
            <a:off x="425450" y="1035050"/>
            <a:ext cx="1425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destruction</a:t>
            </a:r>
          </a:p>
        </p:txBody>
      </p:sp>
      <p:sp>
        <p:nvSpPr>
          <p:cNvPr id="769027" name="AutoShape 3"/>
          <p:cNvSpPr>
            <a:spLocks noChangeAspect="1" noChangeArrowheads="1" noTextEdit="1"/>
          </p:cNvSpPr>
          <p:nvPr/>
        </p:nvSpPr>
        <p:spPr bwMode="auto">
          <a:xfrm>
            <a:off x="1584325" y="260350"/>
            <a:ext cx="83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9028" name="Rectangle 4"/>
          <p:cNvSpPr>
            <a:spLocks noChangeArrowheads="1"/>
          </p:cNvSpPr>
          <p:nvPr/>
        </p:nvSpPr>
        <p:spPr bwMode="auto">
          <a:xfrm>
            <a:off x="2130425" y="677863"/>
            <a:ext cx="63928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9029" name="Line 5"/>
          <p:cNvSpPr>
            <a:spLocks noChangeShapeType="1"/>
          </p:cNvSpPr>
          <p:nvPr/>
        </p:nvSpPr>
        <p:spPr bwMode="auto">
          <a:xfrm>
            <a:off x="2130425" y="4870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9030" name="Line 6"/>
          <p:cNvSpPr>
            <a:spLocks noChangeShapeType="1"/>
          </p:cNvSpPr>
          <p:nvPr/>
        </p:nvSpPr>
        <p:spPr bwMode="auto">
          <a:xfrm>
            <a:off x="2130425" y="677863"/>
            <a:ext cx="1588" cy="5589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9031" name="Line 7"/>
          <p:cNvSpPr>
            <a:spLocks noChangeShapeType="1"/>
          </p:cNvSpPr>
          <p:nvPr/>
        </p:nvSpPr>
        <p:spPr bwMode="auto">
          <a:xfrm>
            <a:off x="2128838" y="3471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9032" name="Line 8"/>
          <p:cNvSpPr>
            <a:spLocks noChangeShapeType="1"/>
          </p:cNvSpPr>
          <p:nvPr/>
        </p:nvSpPr>
        <p:spPr bwMode="auto">
          <a:xfrm>
            <a:off x="2128838" y="2074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9033" name="Line 9"/>
          <p:cNvSpPr>
            <a:spLocks noChangeShapeType="1"/>
          </p:cNvSpPr>
          <p:nvPr/>
        </p:nvSpPr>
        <p:spPr bwMode="auto">
          <a:xfrm>
            <a:off x="2130425" y="6267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69034" name="Text Box 10"/>
          <p:cNvSpPr txBox="1">
            <a:spLocks noChangeArrowheads="1"/>
          </p:cNvSpPr>
          <p:nvPr/>
        </p:nvSpPr>
        <p:spPr bwMode="auto">
          <a:xfrm>
            <a:off x="425450" y="2455863"/>
            <a:ext cx="124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Cavity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formation</a:t>
            </a:r>
          </a:p>
        </p:txBody>
      </p:sp>
      <p:sp>
        <p:nvSpPr>
          <p:cNvPr id="769035" name="Text Box 11"/>
          <p:cNvSpPr txBox="1">
            <a:spLocks noChangeArrowheads="1"/>
          </p:cNvSpPr>
          <p:nvPr/>
        </p:nvSpPr>
        <p:spPr bwMode="auto">
          <a:xfrm>
            <a:off x="425450" y="3971925"/>
            <a:ext cx="13827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spot</a:t>
            </a:r>
          </a:p>
        </p:txBody>
      </p:sp>
      <p:sp>
        <p:nvSpPr>
          <p:cNvPr id="769036" name="Text Box 12"/>
          <p:cNvSpPr txBox="1">
            <a:spLocks noChangeArrowheads="1"/>
          </p:cNvSpPr>
          <p:nvPr/>
        </p:nvSpPr>
        <p:spPr bwMode="auto">
          <a:xfrm>
            <a:off x="425450" y="4797425"/>
            <a:ext cx="172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microscopical</a:t>
            </a:r>
          </a:p>
        </p:txBody>
      </p:sp>
      <p:sp>
        <p:nvSpPr>
          <p:cNvPr id="769037" name="Text Box 13"/>
          <p:cNvSpPr txBox="1">
            <a:spLocks noChangeArrowheads="1"/>
          </p:cNvSpPr>
          <p:nvPr/>
        </p:nvSpPr>
        <p:spPr bwMode="auto">
          <a:xfrm>
            <a:off x="425450" y="5716588"/>
            <a:ext cx="122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structural</a:t>
            </a:r>
          </a:p>
        </p:txBody>
      </p:sp>
      <p:sp>
        <p:nvSpPr>
          <p:cNvPr id="769038" name="Text Box 14"/>
          <p:cNvSpPr txBox="1">
            <a:spLocks noChangeArrowheads="1"/>
          </p:cNvSpPr>
          <p:nvPr/>
        </p:nvSpPr>
        <p:spPr bwMode="auto">
          <a:xfrm>
            <a:off x="7875588" y="6335713"/>
            <a:ext cx="749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</a:p>
        </p:txBody>
      </p:sp>
      <p:sp>
        <p:nvSpPr>
          <p:cNvPr id="769039" name="Text Box 15"/>
          <p:cNvSpPr txBox="1">
            <a:spLocks noChangeArrowheads="1"/>
          </p:cNvSpPr>
          <p:nvPr/>
        </p:nvSpPr>
        <p:spPr bwMode="auto">
          <a:xfrm>
            <a:off x="7227888" y="5402263"/>
            <a:ext cx="14017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Subclinical</a:t>
            </a:r>
          </a:p>
        </p:txBody>
      </p:sp>
      <p:sp>
        <p:nvSpPr>
          <p:cNvPr id="769040" name="Text Box 16"/>
          <p:cNvSpPr txBox="1">
            <a:spLocks noChangeArrowheads="1"/>
          </p:cNvSpPr>
          <p:nvPr/>
        </p:nvSpPr>
        <p:spPr bwMode="auto">
          <a:xfrm>
            <a:off x="7694613" y="4352925"/>
            <a:ext cx="9350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Visible</a:t>
            </a:r>
          </a:p>
        </p:txBody>
      </p:sp>
      <p:sp>
        <p:nvSpPr>
          <p:cNvPr id="769041" name="Text Box 17"/>
          <p:cNvSpPr txBox="1">
            <a:spLocks noChangeArrowheads="1"/>
          </p:cNvSpPr>
          <p:nvPr/>
        </p:nvSpPr>
        <p:spPr bwMode="auto">
          <a:xfrm>
            <a:off x="2016125" y="384175"/>
            <a:ext cx="28067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Mineral loss (symptom)</a:t>
            </a:r>
          </a:p>
        </p:txBody>
      </p:sp>
      <p:sp>
        <p:nvSpPr>
          <p:cNvPr id="769042" name="Freeform 18"/>
          <p:cNvSpPr>
            <a:spLocks/>
          </p:cNvSpPr>
          <p:nvPr/>
        </p:nvSpPr>
        <p:spPr bwMode="auto">
          <a:xfrm>
            <a:off x="2124075" y="4165600"/>
            <a:ext cx="2879725" cy="2089150"/>
          </a:xfrm>
          <a:custGeom>
            <a:avLst/>
            <a:gdLst/>
            <a:ahLst/>
            <a:cxnLst>
              <a:cxn ang="0">
                <a:pos x="0" y="1316"/>
              </a:cxn>
              <a:cxn ang="0">
                <a:pos x="1814" y="0"/>
              </a:cxn>
            </a:cxnLst>
            <a:rect l="0" t="0" r="r" b="b"/>
            <a:pathLst>
              <a:path w="1814" h="1316">
                <a:moveTo>
                  <a:pt x="0" y="1316"/>
                </a:move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3" name="Line 19"/>
          <p:cNvSpPr>
            <a:spLocks noChangeShapeType="1"/>
          </p:cNvSpPr>
          <p:nvPr/>
        </p:nvSpPr>
        <p:spPr bwMode="auto">
          <a:xfrm>
            <a:off x="5003800" y="4162425"/>
            <a:ext cx="3529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4" name="Line 20"/>
          <p:cNvSpPr>
            <a:spLocks noChangeShapeType="1"/>
          </p:cNvSpPr>
          <p:nvPr/>
        </p:nvSpPr>
        <p:spPr bwMode="auto">
          <a:xfrm>
            <a:off x="5580063" y="3500438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5" name="Line 21"/>
          <p:cNvSpPr>
            <a:spLocks noChangeShapeType="1"/>
          </p:cNvSpPr>
          <p:nvPr/>
        </p:nvSpPr>
        <p:spPr bwMode="auto">
          <a:xfrm>
            <a:off x="5922963" y="3500438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6" name="Line 22"/>
          <p:cNvSpPr>
            <a:spLocks noChangeShapeType="1"/>
          </p:cNvSpPr>
          <p:nvPr/>
        </p:nvSpPr>
        <p:spPr bwMode="auto">
          <a:xfrm>
            <a:off x="6265863" y="3500438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7" name="Line 23"/>
          <p:cNvSpPr>
            <a:spLocks noChangeShapeType="1"/>
          </p:cNvSpPr>
          <p:nvPr/>
        </p:nvSpPr>
        <p:spPr bwMode="auto">
          <a:xfrm>
            <a:off x="6608763" y="3500438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8" name="Line 24"/>
          <p:cNvSpPr>
            <a:spLocks noChangeShapeType="1"/>
          </p:cNvSpPr>
          <p:nvPr/>
        </p:nvSpPr>
        <p:spPr bwMode="auto">
          <a:xfrm>
            <a:off x="6951663" y="3500438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69049" name="Text Box 25"/>
          <p:cNvSpPr txBox="1">
            <a:spLocks noChangeArrowheads="1"/>
          </p:cNvSpPr>
          <p:nvPr/>
        </p:nvSpPr>
        <p:spPr bwMode="auto">
          <a:xfrm>
            <a:off x="5334000" y="3068638"/>
            <a:ext cx="19494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Plaque removal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Text Box 2"/>
          <p:cNvSpPr txBox="1">
            <a:spLocks noChangeArrowheads="1"/>
          </p:cNvSpPr>
          <p:nvPr/>
        </p:nvSpPr>
        <p:spPr bwMode="auto">
          <a:xfrm>
            <a:off x="425450" y="1035050"/>
            <a:ext cx="1425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destruction</a:t>
            </a:r>
          </a:p>
        </p:txBody>
      </p:sp>
      <p:sp>
        <p:nvSpPr>
          <p:cNvPr id="770051" name="AutoShape 3"/>
          <p:cNvSpPr>
            <a:spLocks noChangeAspect="1" noChangeArrowheads="1" noTextEdit="1"/>
          </p:cNvSpPr>
          <p:nvPr/>
        </p:nvSpPr>
        <p:spPr bwMode="auto">
          <a:xfrm>
            <a:off x="1619250" y="260350"/>
            <a:ext cx="83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70052" name="Rectangle 4"/>
          <p:cNvSpPr>
            <a:spLocks noChangeArrowheads="1"/>
          </p:cNvSpPr>
          <p:nvPr/>
        </p:nvSpPr>
        <p:spPr bwMode="auto">
          <a:xfrm>
            <a:off x="2130425" y="677863"/>
            <a:ext cx="63928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70053" name="Line 5"/>
          <p:cNvSpPr>
            <a:spLocks noChangeShapeType="1"/>
          </p:cNvSpPr>
          <p:nvPr/>
        </p:nvSpPr>
        <p:spPr bwMode="auto">
          <a:xfrm>
            <a:off x="2130425" y="4870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70054" name="Line 6"/>
          <p:cNvSpPr>
            <a:spLocks noChangeShapeType="1"/>
          </p:cNvSpPr>
          <p:nvPr/>
        </p:nvSpPr>
        <p:spPr bwMode="auto">
          <a:xfrm>
            <a:off x="2130425" y="677863"/>
            <a:ext cx="1588" cy="5589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70055" name="Line 7"/>
          <p:cNvSpPr>
            <a:spLocks noChangeShapeType="1"/>
          </p:cNvSpPr>
          <p:nvPr/>
        </p:nvSpPr>
        <p:spPr bwMode="auto">
          <a:xfrm>
            <a:off x="2128838" y="3471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70056" name="Line 8"/>
          <p:cNvSpPr>
            <a:spLocks noChangeShapeType="1"/>
          </p:cNvSpPr>
          <p:nvPr/>
        </p:nvSpPr>
        <p:spPr bwMode="auto">
          <a:xfrm>
            <a:off x="2128838" y="2074863"/>
            <a:ext cx="104775" cy="1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70057" name="Line 9"/>
          <p:cNvSpPr>
            <a:spLocks noChangeShapeType="1"/>
          </p:cNvSpPr>
          <p:nvPr/>
        </p:nvSpPr>
        <p:spPr bwMode="auto">
          <a:xfrm>
            <a:off x="2130425" y="6267450"/>
            <a:ext cx="6392863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70058" name="Text Box 10"/>
          <p:cNvSpPr txBox="1">
            <a:spLocks noChangeArrowheads="1"/>
          </p:cNvSpPr>
          <p:nvPr/>
        </p:nvSpPr>
        <p:spPr bwMode="auto">
          <a:xfrm>
            <a:off x="425450" y="2455863"/>
            <a:ext cx="124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Cavity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formation</a:t>
            </a:r>
          </a:p>
        </p:txBody>
      </p:sp>
      <p:sp>
        <p:nvSpPr>
          <p:cNvPr id="770059" name="Text Box 11"/>
          <p:cNvSpPr txBox="1">
            <a:spLocks noChangeArrowheads="1"/>
          </p:cNvSpPr>
          <p:nvPr/>
        </p:nvSpPr>
        <p:spPr bwMode="auto">
          <a:xfrm>
            <a:off x="425450" y="3971925"/>
            <a:ext cx="13827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spot</a:t>
            </a:r>
          </a:p>
        </p:txBody>
      </p:sp>
      <p:sp>
        <p:nvSpPr>
          <p:cNvPr id="770060" name="Text Box 12"/>
          <p:cNvSpPr txBox="1">
            <a:spLocks noChangeArrowheads="1"/>
          </p:cNvSpPr>
          <p:nvPr/>
        </p:nvSpPr>
        <p:spPr bwMode="auto">
          <a:xfrm>
            <a:off x="425450" y="4797425"/>
            <a:ext cx="172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microscopical</a:t>
            </a:r>
          </a:p>
        </p:txBody>
      </p:sp>
      <p:sp>
        <p:nvSpPr>
          <p:cNvPr id="770061" name="Text Box 13"/>
          <p:cNvSpPr txBox="1">
            <a:spLocks noChangeArrowheads="1"/>
          </p:cNvSpPr>
          <p:nvPr/>
        </p:nvSpPr>
        <p:spPr bwMode="auto">
          <a:xfrm>
            <a:off x="425450" y="5716588"/>
            <a:ext cx="122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</a:t>
            </a:r>
          </a:p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structural</a:t>
            </a:r>
          </a:p>
        </p:txBody>
      </p:sp>
      <p:sp>
        <p:nvSpPr>
          <p:cNvPr id="770062" name="Text Box 14"/>
          <p:cNvSpPr txBox="1">
            <a:spLocks noChangeArrowheads="1"/>
          </p:cNvSpPr>
          <p:nvPr/>
        </p:nvSpPr>
        <p:spPr bwMode="auto">
          <a:xfrm>
            <a:off x="7875588" y="6335713"/>
            <a:ext cx="749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</a:p>
        </p:txBody>
      </p:sp>
      <p:sp>
        <p:nvSpPr>
          <p:cNvPr id="770063" name="Text Box 15"/>
          <p:cNvSpPr txBox="1">
            <a:spLocks noChangeArrowheads="1"/>
          </p:cNvSpPr>
          <p:nvPr/>
        </p:nvSpPr>
        <p:spPr bwMode="auto">
          <a:xfrm>
            <a:off x="7227888" y="5402263"/>
            <a:ext cx="14017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Subclinical</a:t>
            </a:r>
          </a:p>
        </p:txBody>
      </p:sp>
      <p:sp>
        <p:nvSpPr>
          <p:cNvPr id="770064" name="Text Box 16"/>
          <p:cNvSpPr txBox="1">
            <a:spLocks noChangeArrowheads="1"/>
          </p:cNvSpPr>
          <p:nvPr/>
        </p:nvSpPr>
        <p:spPr bwMode="auto">
          <a:xfrm>
            <a:off x="7694613" y="4352925"/>
            <a:ext cx="9350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Visible</a:t>
            </a:r>
          </a:p>
        </p:txBody>
      </p:sp>
      <p:sp>
        <p:nvSpPr>
          <p:cNvPr id="770065" name="Text Box 17"/>
          <p:cNvSpPr txBox="1">
            <a:spLocks noChangeArrowheads="1"/>
          </p:cNvSpPr>
          <p:nvPr/>
        </p:nvSpPr>
        <p:spPr bwMode="auto">
          <a:xfrm>
            <a:off x="2016125" y="384175"/>
            <a:ext cx="28067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Mineral loss (symptom)</a:t>
            </a: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3059113" y="5229225"/>
            <a:ext cx="0" cy="576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70067" name="Line 19"/>
          <p:cNvSpPr>
            <a:spLocks noChangeShapeType="1"/>
          </p:cNvSpPr>
          <p:nvPr/>
        </p:nvSpPr>
        <p:spPr bwMode="auto">
          <a:xfrm>
            <a:off x="3348038" y="5229225"/>
            <a:ext cx="0" cy="576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70068" name="Line 20"/>
          <p:cNvSpPr>
            <a:spLocks noChangeShapeType="1"/>
          </p:cNvSpPr>
          <p:nvPr/>
        </p:nvSpPr>
        <p:spPr bwMode="auto">
          <a:xfrm>
            <a:off x="3635375" y="5229225"/>
            <a:ext cx="0" cy="576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70069" name="Line 21"/>
          <p:cNvSpPr>
            <a:spLocks noChangeShapeType="1"/>
          </p:cNvSpPr>
          <p:nvPr/>
        </p:nvSpPr>
        <p:spPr bwMode="auto">
          <a:xfrm>
            <a:off x="3995738" y="5229225"/>
            <a:ext cx="0" cy="576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70070" name="Line 22"/>
          <p:cNvSpPr>
            <a:spLocks noChangeShapeType="1"/>
          </p:cNvSpPr>
          <p:nvPr/>
        </p:nvSpPr>
        <p:spPr bwMode="auto">
          <a:xfrm>
            <a:off x="4356100" y="5229225"/>
            <a:ext cx="0" cy="576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2627313" y="4868863"/>
            <a:ext cx="43259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Plaque removal</a:t>
            </a:r>
          </a:p>
        </p:txBody>
      </p:sp>
      <p:sp>
        <p:nvSpPr>
          <p:cNvPr id="770072" name="Line 24"/>
          <p:cNvSpPr>
            <a:spLocks noChangeShapeType="1"/>
          </p:cNvSpPr>
          <p:nvPr/>
        </p:nvSpPr>
        <p:spPr bwMode="auto">
          <a:xfrm>
            <a:off x="2627313" y="5876925"/>
            <a:ext cx="58324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70073" name="Line 25"/>
          <p:cNvSpPr>
            <a:spLocks noChangeShapeType="1"/>
          </p:cNvSpPr>
          <p:nvPr/>
        </p:nvSpPr>
        <p:spPr bwMode="auto">
          <a:xfrm flipV="1">
            <a:off x="2124075" y="5876925"/>
            <a:ext cx="503238" cy="3603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2" descr="ks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908720"/>
            <a:ext cx="5400600" cy="3816424"/>
          </a:xfrm>
          <a:prstGeom prst="rect">
            <a:avLst/>
          </a:prstGeom>
          <a:noFill/>
        </p:spPr>
      </p:pic>
      <p:pic>
        <p:nvPicPr>
          <p:cNvPr id="608259" name="Picture 3" descr="ks 32"/>
          <p:cNvPicPr>
            <a:picLocks noChangeAspect="1" noChangeArrowheads="1"/>
          </p:cNvPicPr>
          <p:nvPr/>
        </p:nvPicPr>
        <p:blipFill>
          <a:blip r:embed="rId4" cstate="print"/>
          <a:srcRect t="20370" r="1517"/>
          <a:stretch>
            <a:fillRect/>
          </a:stretch>
        </p:blipFill>
        <p:spPr bwMode="auto">
          <a:xfrm>
            <a:off x="1259632" y="3212976"/>
            <a:ext cx="5400600" cy="3096344"/>
          </a:xfrm>
          <a:prstGeom prst="rect">
            <a:avLst/>
          </a:prstGeom>
          <a:noFill/>
        </p:spPr>
      </p:pic>
      <p:sp>
        <p:nvSpPr>
          <p:cNvPr id="11" name="Titel 5"/>
          <p:cNvSpPr txBox="1">
            <a:spLocks/>
          </p:cNvSpPr>
          <p:nvPr/>
        </p:nvSpPr>
        <p:spPr>
          <a:xfrm>
            <a:off x="1763688" y="260648"/>
            <a:ext cx="5832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da-DK" sz="3200" b="1" dirty="0" err="1"/>
              <a:t>Plaque</a:t>
            </a:r>
            <a:r>
              <a:rPr lang="da-DK" sz="3200" b="1" dirty="0"/>
              <a:t> stagnation </a:t>
            </a:r>
            <a:r>
              <a:rPr lang="da-DK" sz="3200" b="1" dirty="0" err="1"/>
              <a:t>areas</a:t>
            </a:r>
            <a:endParaRPr kumimoji="0" lang="da-DK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1763688" y="260648"/>
            <a:ext cx="5832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da-DK" sz="3200" b="1" dirty="0"/>
              <a:t>Caries is a </a:t>
            </a:r>
            <a:r>
              <a:rPr lang="da-DK" sz="3200" b="1" dirty="0" err="1"/>
              <a:t>localized</a:t>
            </a:r>
            <a:r>
              <a:rPr lang="da-DK" sz="3200" b="1" dirty="0"/>
              <a:t> </a:t>
            </a:r>
            <a:r>
              <a:rPr lang="da-DK" sz="3200" b="1" dirty="0" err="1"/>
              <a:t>disease</a:t>
            </a:r>
            <a:endParaRPr kumimoji="0" lang="da-DK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0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7441" t="1625" r="4137" b="2236"/>
          <a:stretch>
            <a:fillRect/>
          </a:stretch>
        </p:blipFill>
        <p:spPr bwMode="auto">
          <a:xfrm>
            <a:off x="2123728" y="1772816"/>
            <a:ext cx="4968552" cy="32403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364088" y="2205038"/>
            <a:ext cx="1728788" cy="1223962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467544" y="5517232"/>
            <a:ext cx="820891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da-DK" sz="3600" dirty="0"/>
              <a:t>The eruption </a:t>
            </a:r>
            <a:r>
              <a:rPr lang="da-DK" sz="3600" dirty="0" err="1"/>
              <a:t>period</a:t>
            </a:r>
            <a:r>
              <a:rPr lang="da-DK" sz="3600" dirty="0"/>
              <a:t> is </a:t>
            </a:r>
            <a:r>
              <a:rPr lang="da-DK" sz="3600" dirty="0" err="1"/>
              <a:t>critical</a:t>
            </a:r>
            <a:r>
              <a:rPr lang="da-DK" sz="3600" dirty="0"/>
              <a:t>                                            for caries initiation and progression</a:t>
            </a:r>
            <a:endParaRPr lang="da-DK" sz="3600" dirty="0">
              <a:latin typeface="+mn-lt"/>
            </a:endParaRP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179512" y="260648"/>
            <a:ext cx="878497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endParaRPr lang="da-DK" sz="1000" b="1" dirty="0">
              <a:latin typeface="+mn-lt"/>
            </a:endParaRPr>
          </a:p>
          <a:p>
            <a:pPr algn="ctr"/>
            <a:r>
              <a:rPr lang="da-DK" sz="3200" b="1" dirty="0">
                <a:latin typeface="+mn-lt"/>
              </a:rPr>
              <a:t>The final step in the innovation proces </a:t>
            </a:r>
            <a:r>
              <a:rPr lang="da-DK" sz="3200" b="1" dirty="0" err="1">
                <a:latin typeface="+mn-lt"/>
              </a:rPr>
              <a:t>was</a:t>
            </a:r>
            <a:r>
              <a:rPr lang="da-DK" sz="3200" b="1" dirty="0">
                <a:latin typeface="+mn-lt"/>
              </a:rPr>
              <a:t> ……</a:t>
            </a: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179512" y="260648"/>
            <a:ext cx="8784976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endParaRPr lang="da-DK" sz="1000" b="1" dirty="0"/>
          </a:p>
          <a:p>
            <a:pPr algn="ctr"/>
            <a:r>
              <a:rPr lang="da-DK" sz="3200" b="1" dirty="0"/>
              <a:t>1987: </a:t>
            </a:r>
            <a:r>
              <a:rPr lang="da-DK" sz="3200" dirty="0"/>
              <a:t>A part of the </a:t>
            </a:r>
            <a:r>
              <a:rPr lang="da-DK" sz="3200" dirty="0" err="1"/>
              <a:t>PhD</a:t>
            </a:r>
            <a:r>
              <a:rPr lang="da-DK" sz="3200" dirty="0"/>
              <a:t> </a:t>
            </a:r>
            <a:r>
              <a:rPr lang="da-DK" sz="3200" dirty="0" err="1"/>
              <a:t>study</a:t>
            </a:r>
            <a:r>
              <a:rPr lang="da-DK" sz="3200" dirty="0"/>
              <a:t> of J </a:t>
            </a:r>
            <a:r>
              <a:rPr lang="da-DK" sz="3200" dirty="0" err="1"/>
              <a:t>Carvalho</a:t>
            </a:r>
            <a:r>
              <a:rPr lang="da-DK" sz="3200" dirty="0"/>
              <a:t> </a:t>
            </a:r>
            <a:r>
              <a:rPr lang="da-DK" sz="3200" dirty="0" err="1"/>
              <a:t>was</a:t>
            </a:r>
            <a:r>
              <a:rPr lang="da-DK" sz="3200" dirty="0"/>
              <a:t> </a:t>
            </a:r>
            <a:r>
              <a:rPr lang="da-DK" sz="3200" dirty="0" err="1"/>
              <a:t>carried</a:t>
            </a:r>
            <a:r>
              <a:rPr lang="da-DK" sz="3200" dirty="0"/>
              <a:t> out at the Nexø Clinic</a:t>
            </a:r>
            <a:endParaRPr lang="da-DK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404B8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24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3707904" y="1268760"/>
            <a:ext cx="1562472" cy="156247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billedforklaring 6"/>
          <p:cNvSpPr/>
          <p:nvPr/>
        </p:nvSpPr>
        <p:spPr>
          <a:xfrm>
            <a:off x="0" y="116632"/>
            <a:ext cx="3563888" cy="2232248"/>
          </a:xfrm>
          <a:prstGeom prst="wedgeEllipseCallout">
            <a:avLst>
              <a:gd name="adj1" fmla="val 52887"/>
              <a:gd name="adj2" fmla="val 356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a-DK" sz="2800" b="1" dirty="0"/>
          </a:p>
          <a:p>
            <a:pPr algn="ctr">
              <a:defRPr/>
            </a:pPr>
            <a:r>
              <a:rPr lang="da-DK" sz="2800" b="1" dirty="0"/>
              <a:t>We go </a:t>
            </a:r>
            <a:r>
              <a:rPr lang="da-DK" sz="2800" b="1" dirty="0" err="1"/>
              <a:t>around</a:t>
            </a:r>
            <a:r>
              <a:rPr lang="da-DK" sz="2800" b="1" dirty="0"/>
              <a:t> in Denmark and give </a:t>
            </a:r>
            <a:r>
              <a:rPr lang="da-DK" sz="2800" b="1" dirty="0" err="1"/>
              <a:t>courses</a:t>
            </a:r>
            <a:endParaRPr lang="da-DK" sz="2800" b="1" dirty="0">
              <a:solidFill>
                <a:schemeClr val="tx2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da-DK" sz="2800" b="1" dirty="0">
              <a:solidFill>
                <a:schemeClr val="tx2"/>
              </a:solidFill>
            </a:endParaRPr>
          </a:p>
        </p:txBody>
      </p:sp>
      <p:sp>
        <p:nvSpPr>
          <p:cNvPr id="8" name="Oval billedforklaring 7"/>
          <p:cNvSpPr/>
          <p:nvPr/>
        </p:nvSpPr>
        <p:spPr>
          <a:xfrm>
            <a:off x="107504" y="2420888"/>
            <a:ext cx="3563888" cy="2232248"/>
          </a:xfrm>
          <a:prstGeom prst="wedgeEllipseCallout">
            <a:avLst>
              <a:gd name="adj1" fmla="val 61172"/>
              <a:gd name="adj2" fmla="val -39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a-DK" sz="2800" b="1" dirty="0"/>
          </a:p>
          <a:p>
            <a:pPr algn="ctr">
              <a:defRPr/>
            </a:pPr>
            <a:r>
              <a:rPr lang="da-DK" sz="2800" b="1" dirty="0"/>
              <a:t> </a:t>
            </a:r>
            <a:r>
              <a:rPr lang="da-DK" sz="2800" b="1" dirty="0" err="1"/>
              <a:t>You</a:t>
            </a:r>
            <a:r>
              <a:rPr lang="da-DK" sz="2800" b="1" dirty="0"/>
              <a:t> must </a:t>
            </a:r>
            <a:r>
              <a:rPr lang="da-DK" sz="2800" b="1" dirty="0" err="1"/>
              <a:t>join</a:t>
            </a:r>
            <a:r>
              <a:rPr lang="da-DK" sz="2800" b="1" dirty="0"/>
              <a:t> the ORCA </a:t>
            </a:r>
            <a:r>
              <a:rPr lang="da-DK" sz="2800" b="1" dirty="0" err="1"/>
              <a:t>congresses</a:t>
            </a:r>
            <a:endParaRPr lang="da-DK" sz="2800" b="1" dirty="0">
              <a:solidFill>
                <a:schemeClr val="tx2"/>
              </a:solidFill>
            </a:endParaRPr>
          </a:p>
          <a:p>
            <a:pPr algn="ctr">
              <a:defRPr/>
            </a:pPr>
            <a:endParaRPr lang="da-DK" sz="2800" b="1" dirty="0">
              <a:solidFill>
                <a:schemeClr val="tx2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da-DK" sz="2800" b="1" dirty="0">
              <a:solidFill>
                <a:schemeClr val="tx2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5385792" y="1268760"/>
            <a:ext cx="1562472" cy="156247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billedforklaring 10"/>
          <p:cNvSpPr/>
          <p:nvPr/>
        </p:nvSpPr>
        <p:spPr>
          <a:xfrm>
            <a:off x="4860032" y="-27384"/>
            <a:ext cx="4824536" cy="1512168"/>
          </a:xfrm>
          <a:prstGeom prst="wedgeEllipseCallout">
            <a:avLst>
              <a:gd name="adj1" fmla="val -51754"/>
              <a:gd name="adj2" fmla="val 42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a-DK" sz="2800" b="1" dirty="0"/>
              <a:t>We </a:t>
            </a:r>
            <a:r>
              <a:rPr lang="da-DK" sz="2800" b="1" dirty="0" err="1"/>
              <a:t>need</a:t>
            </a:r>
            <a:r>
              <a:rPr lang="da-DK" sz="2800" b="1" dirty="0"/>
              <a:t> a </a:t>
            </a:r>
            <a:r>
              <a:rPr lang="da-DK" sz="2800" b="1" dirty="0" err="1"/>
              <a:t>treatment</a:t>
            </a:r>
            <a:r>
              <a:rPr lang="da-DK" sz="2800" b="1" dirty="0"/>
              <a:t> plan for </a:t>
            </a:r>
            <a:r>
              <a:rPr lang="da-DK" sz="2800" b="1" dirty="0" err="1"/>
              <a:t>erupting</a:t>
            </a:r>
            <a:r>
              <a:rPr lang="da-DK" sz="2800" b="1" dirty="0"/>
              <a:t> 1. permanent </a:t>
            </a:r>
            <a:r>
              <a:rPr lang="da-DK" sz="2800" b="1" dirty="0" err="1"/>
              <a:t>molars</a:t>
            </a:r>
            <a:endParaRPr lang="da-DK" sz="2800" b="1" dirty="0">
              <a:solidFill>
                <a:schemeClr val="tx2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432223" y="5136855"/>
            <a:ext cx="6264696" cy="171739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en-GB" sz="3200" b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 err="1">
                <a:solidFill>
                  <a:schemeClr val="bg1"/>
                </a:solidFill>
              </a:rPr>
              <a:t>Thylstrup</a:t>
            </a:r>
            <a:r>
              <a:rPr lang="en-GB" sz="3200" b="1" dirty="0">
                <a:solidFill>
                  <a:schemeClr val="bg1"/>
                </a:solidFill>
              </a:rPr>
              <a:t>: These principles are for 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                  the whole dentition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4016" y="1582458"/>
            <a:ext cx="8892480" cy="112646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800" dirty="0"/>
              <a:t>A dental health care program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800" dirty="0"/>
              <a:t>based on individualized non-operative caries treatment      of children and adolescents aged 0-18</a:t>
            </a:r>
          </a:p>
        </p:txBody>
      </p:sp>
      <p:sp>
        <p:nvSpPr>
          <p:cNvPr id="3" name="Tekstboks 2"/>
          <p:cNvSpPr txBox="1"/>
          <p:nvPr/>
        </p:nvSpPr>
        <p:spPr>
          <a:xfrm>
            <a:off x="2054185" y="476672"/>
            <a:ext cx="475006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The Nexø </a:t>
            </a:r>
            <a:r>
              <a:rPr lang="da-DK" sz="4000" b="1" dirty="0" err="1"/>
              <a:t>Method</a:t>
            </a:r>
            <a:endParaRPr lang="da-DK" sz="4000" b="1" dirty="0"/>
          </a:p>
        </p:txBody>
      </p:sp>
      <p:sp>
        <p:nvSpPr>
          <p:cNvPr id="4" name="Tekstboks 3"/>
          <p:cNvSpPr txBox="1"/>
          <p:nvPr/>
        </p:nvSpPr>
        <p:spPr>
          <a:xfrm>
            <a:off x="3851920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126554" y="3633522"/>
            <a:ext cx="8892480" cy="260379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br>
              <a:rPr lang="en-GB" sz="2800" dirty="0"/>
            </a:br>
            <a:r>
              <a:rPr lang="en-GB" sz="3600" u="sng" dirty="0"/>
              <a:t>Aim</a:t>
            </a:r>
            <a:r>
              <a:rPr lang="en-GB" sz="36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800" dirty="0"/>
              <a:t>       To maintain sound teeth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8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800" dirty="0"/>
              <a:t>        without fillings and with as few sealants as possible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8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800" dirty="0"/>
              <a:t>        using the fewest resources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a-DK" dirty="0" err="1"/>
              <a:t>What</a:t>
            </a:r>
            <a:r>
              <a:rPr lang="da-DK" dirty="0"/>
              <a:t> I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tell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today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484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a-DK" dirty="0" err="1"/>
              <a:t>History</a:t>
            </a:r>
            <a:r>
              <a:rPr lang="da-DK" dirty="0"/>
              <a:t> and </a:t>
            </a:r>
            <a:r>
              <a:rPr lang="da-DK" dirty="0" err="1"/>
              <a:t>principles</a:t>
            </a:r>
            <a:r>
              <a:rPr lang="da-DK" dirty="0"/>
              <a:t> of the Nexø </a:t>
            </a:r>
            <a:r>
              <a:rPr lang="da-DK" dirty="0" err="1"/>
              <a:t>Method</a:t>
            </a:r>
            <a:endParaRPr lang="da-DK" dirty="0"/>
          </a:p>
          <a:p>
            <a:endParaRPr lang="da-DK" dirty="0"/>
          </a:p>
          <a:p>
            <a:r>
              <a:rPr lang="da-DK" dirty="0"/>
              <a:t>Nexø in The </a:t>
            </a:r>
            <a:r>
              <a:rPr lang="da-DK" dirty="0" err="1"/>
              <a:t>Netherlands</a:t>
            </a:r>
            <a:endParaRPr lang="da-DK" dirty="0"/>
          </a:p>
          <a:p>
            <a:endParaRPr lang="da-DK" dirty="0"/>
          </a:p>
          <a:p>
            <a:r>
              <a:rPr lang="da-DK" dirty="0"/>
              <a:t>Denmark </a:t>
            </a:r>
            <a:r>
              <a:rPr lang="da-DK" dirty="0" err="1"/>
              <a:t>today</a:t>
            </a:r>
            <a:endParaRPr lang="da-DK" dirty="0"/>
          </a:p>
          <a:p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Netherlands</a:t>
            </a:r>
            <a:r>
              <a:rPr lang="da-DK" dirty="0"/>
              <a:t> </a:t>
            </a:r>
            <a:r>
              <a:rPr lang="da-DK" dirty="0" err="1"/>
              <a:t>today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3851920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107504" y="548680"/>
            <a:ext cx="8892480" cy="29484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br>
              <a:rPr lang="en-GB" sz="2800" dirty="0"/>
            </a:br>
            <a:r>
              <a:rPr lang="en-GB" sz="3600" u="sng" dirty="0"/>
              <a:t>Method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800" dirty="0"/>
              <a:t>      </a:t>
            </a:r>
            <a:r>
              <a:rPr lang="da-DK" sz="2800" dirty="0"/>
              <a:t> 1.  </a:t>
            </a:r>
            <a:r>
              <a:rPr lang="da-DK" sz="2800" dirty="0" err="1"/>
              <a:t>Education</a:t>
            </a:r>
            <a:r>
              <a:rPr lang="da-DK" sz="2800" dirty="0"/>
              <a:t> of </a:t>
            </a:r>
            <a:r>
              <a:rPr lang="da-DK" sz="2800" dirty="0" err="1"/>
              <a:t>parents</a:t>
            </a:r>
            <a:r>
              <a:rPr lang="da-DK" sz="2800" dirty="0"/>
              <a:t> and </a:t>
            </a:r>
            <a:r>
              <a:rPr lang="da-DK" sz="2800" dirty="0" err="1"/>
              <a:t>children</a:t>
            </a:r>
            <a:r>
              <a:rPr lang="da-DK" sz="2800" dirty="0"/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/>
              <a:t>            in </a:t>
            </a:r>
            <a:r>
              <a:rPr lang="da-DK" sz="2800" dirty="0" err="1"/>
              <a:t>understanding</a:t>
            </a:r>
            <a:r>
              <a:rPr lang="da-DK" sz="2800" dirty="0"/>
              <a:t> dental caries as a </a:t>
            </a:r>
            <a:r>
              <a:rPr lang="da-DK" sz="2800" dirty="0" err="1"/>
              <a:t>localized</a:t>
            </a:r>
            <a:r>
              <a:rPr lang="da-DK" sz="2800" dirty="0"/>
              <a:t> </a:t>
            </a:r>
            <a:r>
              <a:rPr lang="da-DK" sz="2800" dirty="0" err="1"/>
              <a:t>disease</a:t>
            </a:r>
            <a:endParaRPr lang="da-DK" sz="2800" dirty="0"/>
          </a:p>
          <a:p>
            <a:pPr>
              <a:lnSpc>
                <a:spcPct val="80000"/>
              </a:lnSpc>
              <a:buFontTx/>
              <a:buNone/>
            </a:pPr>
            <a:endParaRPr lang="da-DK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/>
              <a:t>       2.  </a:t>
            </a:r>
            <a:r>
              <a:rPr lang="da-DK" sz="2800" dirty="0" err="1"/>
              <a:t>Training</a:t>
            </a:r>
            <a:r>
              <a:rPr lang="da-DK" sz="2800" dirty="0"/>
              <a:t> in </a:t>
            </a:r>
            <a:r>
              <a:rPr lang="da-DK" sz="2800" dirty="0" err="1"/>
              <a:t>adequate</a:t>
            </a:r>
            <a:r>
              <a:rPr lang="da-DK" sz="2800" dirty="0"/>
              <a:t> </a:t>
            </a:r>
            <a:r>
              <a:rPr lang="da-DK" sz="2800" dirty="0" err="1"/>
              <a:t>plaque</a:t>
            </a:r>
            <a:r>
              <a:rPr lang="da-DK" sz="2800" dirty="0"/>
              <a:t> </a:t>
            </a:r>
            <a:r>
              <a:rPr lang="da-DK" sz="2800" dirty="0" err="1"/>
              <a:t>removal</a:t>
            </a:r>
            <a:endParaRPr lang="da-DK" sz="2800" dirty="0"/>
          </a:p>
          <a:p>
            <a:pPr>
              <a:lnSpc>
                <a:spcPct val="80000"/>
              </a:lnSpc>
              <a:buFontTx/>
              <a:buNone/>
            </a:pPr>
            <a:endParaRPr lang="da-DK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/>
              <a:t>       3.  </a:t>
            </a:r>
            <a:r>
              <a:rPr lang="da-DK" sz="2800" dirty="0" err="1"/>
              <a:t>Early</a:t>
            </a:r>
            <a:r>
              <a:rPr lang="da-DK" sz="2800" dirty="0"/>
              <a:t> professional </a:t>
            </a:r>
            <a:r>
              <a:rPr lang="da-DK" sz="2800" dirty="0" err="1"/>
              <a:t>non-operative</a:t>
            </a:r>
            <a:r>
              <a:rPr lang="da-DK" sz="2800" dirty="0"/>
              <a:t> intervention</a:t>
            </a:r>
            <a:endParaRPr lang="en-GB" sz="2800" dirty="0"/>
          </a:p>
        </p:txBody>
      </p:sp>
      <p:sp>
        <p:nvSpPr>
          <p:cNvPr id="6" name="Rektangel 5"/>
          <p:cNvSpPr/>
          <p:nvPr/>
        </p:nvSpPr>
        <p:spPr>
          <a:xfrm>
            <a:off x="251520" y="4077072"/>
            <a:ext cx="8568952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da-DK" sz="2800" dirty="0" err="1"/>
              <a:t>Dosed</a:t>
            </a:r>
            <a:r>
              <a:rPr lang="da-DK" sz="2800" dirty="0"/>
              <a:t> at </a:t>
            </a:r>
            <a:r>
              <a:rPr lang="da-DK" sz="2800" dirty="0" err="1"/>
              <a:t>individually</a:t>
            </a:r>
            <a:r>
              <a:rPr lang="da-DK" sz="2800" dirty="0"/>
              <a:t> </a:t>
            </a:r>
            <a:r>
              <a:rPr lang="da-DK" sz="2800" dirty="0" err="1"/>
              <a:t>assessed</a:t>
            </a:r>
            <a:r>
              <a:rPr lang="da-DK" sz="2800" dirty="0"/>
              <a:t> </a:t>
            </a:r>
            <a:r>
              <a:rPr lang="da-DK" sz="2800" dirty="0" err="1"/>
              <a:t>recalls</a:t>
            </a:r>
            <a:endParaRPr lang="da-DK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 err="1"/>
              <a:t>according</a:t>
            </a:r>
            <a:r>
              <a:rPr lang="da-DK" sz="2800" dirty="0"/>
              <a:t> to </a:t>
            </a:r>
            <a:r>
              <a:rPr lang="da-DK" sz="2800" dirty="0" err="1"/>
              <a:t>diagnosis</a:t>
            </a:r>
            <a:r>
              <a:rPr lang="da-DK" sz="2800" dirty="0"/>
              <a:t> and </a:t>
            </a:r>
            <a:r>
              <a:rPr lang="da-DK" sz="2800" dirty="0" err="1"/>
              <a:t>risk</a:t>
            </a:r>
            <a:r>
              <a:rPr lang="da-DK" sz="2800" dirty="0"/>
              <a:t> </a:t>
            </a:r>
            <a:r>
              <a:rPr lang="da-DK" sz="2800" dirty="0" err="1"/>
              <a:t>assesssment</a:t>
            </a:r>
            <a:r>
              <a:rPr lang="da-DK" sz="2800" dirty="0"/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da-DK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/>
              <a:t>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/>
              <a:t>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sz="2800" dirty="0"/>
              <a:t> 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4211960" y="5714092"/>
            <a:ext cx="4563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Permanent </a:t>
            </a:r>
            <a:r>
              <a:rPr lang="da-DK" sz="2800" dirty="0" err="1"/>
              <a:t>molars</a:t>
            </a:r>
            <a:r>
              <a:rPr lang="da-DK" sz="2800" dirty="0"/>
              <a:t> in eruption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4211960" y="5013176"/>
            <a:ext cx="2860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Caries progression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4211960" y="5354052"/>
            <a:ext cx="19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err="1"/>
              <a:t>Cooperation</a:t>
            </a:r>
            <a:endParaRPr lang="da-DK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9337" name="Group 25"/>
          <p:cNvGraphicFramePr>
            <a:graphicFrameLocks noGrp="1"/>
          </p:cNvGraphicFramePr>
          <p:nvPr>
            <p:ph idx="4294967295"/>
          </p:nvPr>
        </p:nvGraphicFramePr>
        <p:xfrm>
          <a:off x="971550" y="1916113"/>
          <a:ext cx="7272338" cy="1584326"/>
        </p:xfrm>
        <a:graphic>
          <a:graphicData uri="http://schemas.openxmlformats.org/drawingml/2006/table">
            <a:tbl>
              <a:tblPr/>
              <a:tblGrid>
                <a:gridCol w="2287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points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Cariesprogression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Cooperation</a:t>
                      </a:r>
                      <a:endParaRPr kumimoji="0" lang="da-DK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Inadequate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Adequate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2555875" y="3716338"/>
            <a:ext cx="40306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2400" dirty="0">
                <a:latin typeface="Calibri" pitchFamily="34" charset="0"/>
              </a:rPr>
              <a:t>4 points:   1 - 3 </a:t>
            </a:r>
            <a:r>
              <a:rPr lang="da-DK" sz="2400" dirty="0" err="1">
                <a:latin typeface="Calibri" pitchFamily="34" charset="0"/>
              </a:rPr>
              <a:t>Months</a:t>
            </a:r>
            <a:r>
              <a:rPr lang="da-DK" sz="2400" dirty="0"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da-DK" sz="2400" dirty="0">
                <a:latin typeface="Calibri" pitchFamily="34" charset="0"/>
              </a:rPr>
              <a:t>3 points:   4 - 8 </a:t>
            </a:r>
            <a:r>
              <a:rPr lang="da-DK" sz="2400" dirty="0" err="1">
                <a:latin typeface="Calibri" pitchFamily="34" charset="0"/>
              </a:rPr>
              <a:t>Months</a:t>
            </a:r>
            <a:endParaRPr lang="da-DK" sz="24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a-DK" sz="2400" dirty="0">
                <a:latin typeface="Calibri" pitchFamily="34" charset="0"/>
              </a:rPr>
              <a:t>2 points:  8 -12 </a:t>
            </a:r>
            <a:r>
              <a:rPr lang="da-DK" sz="2400" dirty="0" err="1">
                <a:latin typeface="Calibri" pitchFamily="34" charset="0"/>
              </a:rPr>
              <a:t>Months</a:t>
            </a:r>
            <a:r>
              <a:rPr lang="da-DK" sz="2400" dirty="0">
                <a:latin typeface="Calibri" pitchFamily="34" charset="0"/>
              </a:rPr>
              <a:t> </a:t>
            </a: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539750" y="476250"/>
            <a:ext cx="7786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a-DK" sz="3200" b="1" dirty="0" err="1">
                <a:latin typeface="Calibri" pitchFamily="34" charset="0"/>
              </a:rPr>
              <a:t>Assessment</a:t>
            </a:r>
            <a:r>
              <a:rPr lang="da-DK" sz="3200" b="1" dirty="0">
                <a:latin typeface="Calibri" pitchFamily="34" charset="0"/>
              </a:rPr>
              <a:t> of </a:t>
            </a:r>
            <a:r>
              <a:rPr lang="da-DK" sz="3200" b="1" dirty="0" err="1">
                <a:latin typeface="Calibri" pitchFamily="34" charset="0"/>
              </a:rPr>
              <a:t>recall-intervals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55650" y="5559425"/>
            <a:ext cx="6480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2800" b="1" dirty="0">
                <a:solidFill>
                  <a:srgbClr val="009900"/>
                </a:solidFill>
                <a:latin typeface="Calibri" pitchFamily="34" charset="0"/>
              </a:rPr>
              <a:t>Permanent </a:t>
            </a:r>
            <a:r>
              <a:rPr lang="da-DK" sz="2800" b="1" dirty="0" err="1">
                <a:solidFill>
                  <a:srgbClr val="009900"/>
                </a:solidFill>
                <a:latin typeface="Calibri" pitchFamily="34" charset="0"/>
              </a:rPr>
              <a:t>molars</a:t>
            </a:r>
            <a:r>
              <a:rPr lang="da-DK" sz="2800" b="1" dirty="0">
                <a:solidFill>
                  <a:srgbClr val="009900"/>
                </a:solidFill>
                <a:latin typeface="Calibri" pitchFamily="34" charset="0"/>
              </a:rPr>
              <a:t> in eruption &lt; 4 </a:t>
            </a:r>
            <a:r>
              <a:rPr lang="da-DK" sz="2800" b="1" dirty="0" err="1">
                <a:solidFill>
                  <a:srgbClr val="009900"/>
                </a:solidFill>
                <a:latin typeface="Calibri" pitchFamily="34" charset="0"/>
              </a:rPr>
              <a:t>months</a:t>
            </a:r>
            <a:endParaRPr lang="da-DK" sz="2800" b="1" dirty="0">
              <a:solidFill>
                <a:srgbClr val="00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8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611188" y="908720"/>
            <a:ext cx="7849244" cy="52565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1748" name="Tekstboks 3"/>
          <p:cNvSpPr txBox="1">
            <a:spLocks noChangeArrowheads="1"/>
          </p:cNvSpPr>
          <p:nvPr/>
        </p:nvSpPr>
        <p:spPr bwMode="auto">
          <a:xfrm>
            <a:off x="539750" y="5827167"/>
            <a:ext cx="1439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Nexø 1999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755576" y="196535"/>
            <a:ext cx="7704856" cy="4862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058" name="Picture 2" descr="37"/>
          <p:cNvPicPr>
            <a:picLocks noChangeAspect="1" noChangeArrowheads="1"/>
          </p:cNvPicPr>
          <p:nvPr/>
        </p:nvPicPr>
        <p:blipFill>
          <a:blip r:embed="rId2" cstate="print"/>
          <a:srcRect r="909" b="4019"/>
          <a:stretch>
            <a:fillRect/>
          </a:stretch>
        </p:blipFill>
        <p:spPr bwMode="auto">
          <a:xfrm>
            <a:off x="611188" y="1196752"/>
            <a:ext cx="7777236" cy="50099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755576" y="196535"/>
            <a:ext cx="7704856" cy="4862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tand_2003-11-03_01DSC_5635_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755576" y="196535"/>
            <a:ext cx="7704856" cy="4862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755576" y="196535"/>
            <a:ext cx="7704856" cy="4862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 </a:t>
            </a:r>
          </a:p>
        </p:txBody>
      </p:sp>
      <p:pic>
        <p:nvPicPr>
          <p:cNvPr id="4" name="Picture 3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248472" cy="41044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kstboks 3"/>
          <p:cNvSpPr txBox="1">
            <a:spLocks noChangeArrowheads="1"/>
          </p:cNvSpPr>
          <p:nvPr/>
        </p:nvSpPr>
        <p:spPr bwMode="auto">
          <a:xfrm>
            <a:off x="1475656" y="980728"/>
            <a:ext cx="655272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sz="2400" b="1" dirty="0"/>
              <a:t>Early </a:t>
            </a:r>
            <a:r>
              <a:rPr lang="da-DK" sz="2800" b="1" dirty="0"/>
              <a:t>professional</a:t>
            </a:r>
            <a:r>
              <a:rPr lang="da-DK" sz="2400" b="1" dirty="0"/>
              <a:t> </a:t>
            </a:r>
            <a:r>
              <a:rPr lang="da-DK" sz="2800" b="1" dirty="0"/>
              <a:t>non-operative</a:t>
            </a:r>
            <a:r>
              <a:rPr lang="da-DK" sz="2400" b="1" dirty="0"/>
              <a:t> intervention</a:t>
            </a:r>
            <a:endParaRPr lang="en-US" sz="2400" b="1" dirty="0"/>
          </a:p>
        </p:txBody>
      </p:sp>
      <p:sp>
        <p:nvSpPr>
          <p:cNvPr id="7" name="Tekstboks 6"/>
          <p:cNvSpPr txBox="1"/>
          <p:nvPr/>
        </p:nvSpPr>
        <p:spPr>
          <a:xfrm>
            <a:off x="288032" y="1926699"/>
            <a:ext cx="413995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a-DK" sz="2400" u="sng" dirty="0"/>
              <a:t>Clinical procedures:</a:t>
            </a:r>
          </a:p>
          <a:p>
            <a:pPr algn="l"/>
            <a:endParaRPr lang="da-DK" sz="2400" dirty="0"/>
          </a:p>
          <a:p>
            <a:pPr marL="457200" indent="-457200" algn="l"/>
            <a:r>
              <a:rPr lang="da-DK" sz="2000" dirty="0"/>
              <a:t>1.  </a:t>
            </a:r>
            <a:r>
              <a:rPr lang="da-DK" sz="2000" dirty="0" err="1"/>
              <a:t>Removal</a:t>
            </a:r>
            <a:r>
              <a:rPr lang="da-DK" sz="2000" dirty="0"/>
              <a:t> of </a:t>
            </a:r>
            <a:r>
              <a:rPr lang="da-DK" sz="2000" dirty="0" err="1"/>
              <a:t>remaining</a:t>
            </a:r>
            <a:r>
              <a:rPr lang="da-DK" sz="2000" dirty="0"/>
              <a:t> </a:t>
            </a:r>
            <a:r>
              <a:rPr lang="da-DK" sz="2000" dirty="0" err="1"/>
              <a:t>plaque</a:t>
            </a:r>
            <a:endParaRPr lang="da-DK" sz="2000" dirty="0"/>
          </a:p>
          <a:p>
            <a:pPr marL="457200" indent="-457200" algn="l"/>
            <a:r>
              <a:rPr lang="da-DK" sz="2000" dirty="0"/>
              <a:t>     </a:t>
            </a:r>
            <a:r>
              <a:rPr lang="da-DK" sz="2000" dirty="0" err="1"/>
              <a:t>Rubbercup/rotating</a:t>
            </a:r>
            <a:r>
              <a:rPr lang="da-DK" sz="2000" dirty="0"/>
              <a:t> </a:t>
            </a:r>
            <a:r>
              <a:rPr lang="da-DK" sz="2000" dirty="0" err="1"/>
              <a:t>tuft</a:t>
            </a:r>
            <a:r>
              <a:rPr lang="da-DK" sz="2000" dirty="0"/>
              <a:t> </a:t>
            </a:r>
          </a:p>
          <a:p>
            <a:pPr marL="457200" indent="-457200" algn="l"/>
            <a:r>
              <a:rPr lang="da-DK" sz="2000" dirty="0"/>
              <a:t>     + dental floss</a:t>
            </a:r>
          </a:p>
          <a:p>
            <a:pPr marL="457200" indent="-457200" algn="l"/>
            <a:endParaRPr lang="da-DK" sz="2000" dirty="0"/>
          </a:p>
          <a:p>
            <a:pPr marL="457200" indent="-457200" algn="l"/>
            <a:r>
              <a:rPr lang="da-DK" sz="2000" dirty="0"/>
              <a:t>2.  Cottonrolls and drying</a:t>
            </a:r>
          </a:p>
          <a:p>
            <a:pPr marL="457200" indent="-457200" algn="l">
              <a:buAutoNum type="arabicPeriod"/>
            </a:pPr>
            <a:endParaRPr lang="da-DK" sz="2000" dirty="0"/>
          </a:p>
          <a:p>
            <a:pPr marL="457200" indent="-457200" algn="l"/>
            <a:r>
              <a:rPr lang="da-DK" sz="2000" dirty="0"/>
              <a:t>3.  Visual examination:</a:t>
            </a:r>
          </a:p>
          <a:p>
            <a:pPr marL="457200" indent="-457200" algn="l"/>
            <a:r>
              <a:rPr lang="da-DK" sz="2000" dirty="0"/>
              <a:t>       Active caries:   </a:t>
            </a:r>
            <a:r>
              <a:rPr lang="da-DK" sz="2000" dirty="0" err="1"/>
              <a:t>Specific</a:t>
            </a:r>
            <a:r>
              <a:rPr lang="da-DK" sz="2000" dirty="0"/>
              <a:t> education</a:t>
            </a:r>
          </a:p>
          <a:p>
            <a:pPr marL="457200" indent="-457200" algn="l"/>
            <a:r>
              <a:rPr lang="da-DK" sz="2000" dirty="0"/>
              <a:t>                                  </a:t>
            </a:r>
            <a:r>
              <a:rPr lang="da-DK" sz="2000" dirty="0" err="1"/>
              <a:t>Topical</a:t>
            </a:r>
            <a:r>
              <a:rPr lang="da-DK" sz="2000" dirty="0"/>
              <a:t> Fluoride</a:t>
            </a:r>
          </a:p>
          <a:p>
            <a:pPr marL="457200" indent="-457200" algn="l"/>
            <a:r>
              <a:rPr lang="da-DK" sz="2000" dirty="0"/>
              <a:t>       On indication:  Fissure sealing </a:t>
            </a:r>
          </a:p>
          <a:p>
            <a:pPr marL="457200" indent="-457200" algn="l"/>
            <a:r>
              <a:rPr lang="da-DK" sz="2000" dirty="0"/>
              <a:t> </a:t>
            </a:r>
          </a:p>
          <a:p>
            <a:pPr marL="457200" indent="-457200" algn="l"/>
            <a:r>
              <a:rPr lang="da-DK" sz="2000" dirty="0"/>
              <a:t>4.  New recall interval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394" name="Picture 2" descr="P1010092"/>
          <p:cNvPicPr>
            <a:picLocks noChangeAspect="1" noChangeArrowheads="1"/>
          </p:cNvPicPr>
          <p:nvPr/>
        </p:nvPicPr>
        <p:blipFill>
          <a:blip r:embed="rId2" cstate="print"/>
          <a:srcRect b="4348"/>
          <a:stretch>
            <a:fillRect/>
          </a:stretch>
        </p:blipFill>
        <p:spPr bwMode="auto">
          <a:xfrm>
            <a:off x="755576" y="1052737"/>
            <a:ext cx="7632848" cy="48965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Rektangel 9"/>
          <p:cNvSpPr/>
          <p:nvPr/>
        </p:nvSpPr>
        <p:spPr>
          <a:xfrm>
            <a:off x="755576" y="196535"/>
            <a:ext cx="7704856" cy="4862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578" name="Picture 2" descr="2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755576" y="908720"/>
            <a:ext cx="7559675" cy="53285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kstboks 4"/>
          <p:cNvSpPr txBox="1">
            <a:spLocks noChangeArrowheads="1"/>
          </p:cNvSpPr>
          <p:nvPr/>
        </p:nvSpPr>
        <p:spPr bwMode="auto">
          <a:xfrm>
            <a:off x="755650" y="6021288"/>
            <a:ext cx="15841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</a:rPr>
              <a:t>Nexø 1998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572000" y="692696"/>
            <a:ext cx="4824536" cy="1800200"/>
          </a:xfrm>
          <a:prstGeom prst="wedgeEllipseCallout">
            <a:avLst>
              <a:gd name="adj1" fmla="val -31109"/>
              <a:gd name="adj2" fmla="val 530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Am I good enough to disturb the bacteria in my stagnation areas?</a:t>
            </a: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755576" y="196535"/>
            <a:ext cx="7704856" cy="4862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 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1403648" y="1700808"/>
            <a:ext cx="3312368" cy="792088"/>
          </a:xfrm>
          <a:prstGeom prst="wedgeEllipseCallout">
            <a:avLst>
              <a:gd name="adj1" fmla="val 62439"/>
              <a:gd name="adj2" fmla="val 3784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3200" b="1" dirty="0">
                <a:solidFill>
                  <a:schemeClr val="bg1"/>
                </a:solidFill>
              </a:rPr>
              <a:t>A </a:t>
            </a:r>
            <a:r>
              <a:rPr lang="de-DE" sz="3200" b="1" dirty="0" err="1">
                <a:solidFill>
                  <a:schemeClr val="bg1"/>
                </a:solidFill>
              </a:rPr>
              <a:t>Dutch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de-DE" sz="3200" b="1" dirty="0" err="1">
                <a:solidFill>
                  <a:schemeClr val="bg1"/>
                </a:solidFill>
              </a:rPr>
              <a:t>boy</a:t>
            </a:r>
            <a:endParaRPr lang="da-DK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uger\Documents\Jette\Nexø\Nexø\P4170005.JPG"/>
          <p:cNvPicPr>
            <a:picLocks noChangeAspect="1" noChangeArrowheads="1"/>
          </p:cNvPicPr>
          <p:nvPr/>
        </p:nvPicPr>
        <p:blipFill>
          <a:blip r:embed="rId2" cstate="print"/>
          <a:srcRect l="41718" t="60907" r="39087" b="29126"/>
          <a:stretch>
            <a:fillRect/>
          </a:stretch>
        </p:blipFill>
        <p:spPr bwMode="auto">
          <a:xfrm>
            <a:off x="1619672" y="980728"/>
            <a:ext cx="6120680" cy="4392488"/>
          </a:xfrm>
          <a:prstGeom prst="rect">
            <a:avLst/>
          </a:prstGeom>
          <a:noFill/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1619672" y="412205"/>
            <a:ext cx="6192688" cy="6405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da-DK" sz="2800" b="1" dirty="0">
                <a:latin typeface="Arial" pitchFamily="34" charset="0"/>
                <a:ea typeface="+mj-ea"/>
                <a:cs typeface="Arial" pitchFamily="34" charset="0"/>
              </a:rPr>
              <a:t> The Nexø Clinic in 1981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1619672" y="412205"/>
            <a:ext cx="6192688" cy="6405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da-DK" sz="2800" b="1" dirty="0">
                <a:latin typeface="Arial" pitchFamily="34" charset="0"/>
                <a:ea typeface="+mj-ea"/>
                <a:cs typeface="Arial" pitchFamily="34" charset="0"/>
              </a:rPr>
              <a:t> Colgate </a:t>
            </a:r>
            <a:r>
              <a:rPr lang="da-DK" sz="2800" b="1" dirty="0" err="1">
                <a:latin typeface="Arial" pitchFamily="34" charset="0"/>
                <a:ea typeface="+mj-ea"/>
                <a:cs typeface="Arial" pitchFamily="34" charset="0"/>
              </a:rPr>
              <a:t>Prize</a:t>
            </a:r>
            <a:r>
              <a:rPr lang="da-DK" sz="2800" b="1" dirty="0">
                <a:latin typeface="Arial" pitchFamily="34" charset="0"/>
                <a:ea typeface="+mj-ea"/>
                <a:cs typeface="Arial" pitchFamily="34" charset="0"/>
              </a:rPr>
              <a:t> Denmark 1994</a:t>
            </a:r>
          </a:p>
        </p:txBody>
      </p:sp>
      <p:pic>
        <p:nvPicPr>
          <p:cNvPr id="4" name="Picture 2" descr="C:\Documents and Settings\Jette Christiansen\My Documents\My Pictures\ControlCenter3\Scan\CCI31082011_00000.bmp"/>
          <p:cNvPicPr>
            <a:picLocks noChangeAspect="1" noChangeArrowheads="1"/>
          </p:cNvPicPr>
          <p:nvPr/>
        </p:nvPicPr>
        <p:blipFill>
          <a:blip r:embed="rId2" cstate="print"/>
          <a:srcRect l="34291" t="17558" r="9509" b="58577"/>
          <a:stretch>
            <a:fillRect/>
          </a:stretch>
        </p:blipFill>
        <p:spPr bwMode="auto">
          <a:xfrm>
            <a:off x="395288" y="981075"/>
            <a:ext cx="84978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illedresultat for map of denmark in englis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8106"/>
          <a:stretch>
            <a:fillRect/>
          </a:stretch>
        </p:blipFill>
        <p:spPr bwMode="auto">
          <a:xfrm>
            <a:off x="-36512" y="1191"/>
            <a:ext cx="9180512" cy="6858000"/>
          </a:xfrm>
          <a:prstGeom prst="rect">
            <a:avLst/>
          </a:prstGeom>
          <a:noFill/>
        </p:spPr>
      </p:pic>
      <p:sp>
        <p:nvSpPr>
          <p:cNvPr id="4" name="Tekstboks 3"/>
          <p:cNvSpPr txBox="1"/>
          <p:nvPr/>
        </p:nvSpPr>
        <p:spPr>
          <a:xfrm>
            <a:off x="8585398" y="4831293"/>
            <a:ext cx="655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 Nexø</a:t>
            </a:r>
            <a:endParaRPr lang="da-DK" sz="1600" dirty="0"/>
          </a:p>
        </p:txBody>
      </p:sp>
      <p:sp>
        <p:nvSpPr>
          <p:cNvPr id="5" name="Rektangel 4"/>
          <p:cNvSpPr/>
          <p:nvPr/>
        </p:nvSpPr>
        <p:spPr>
          <a:xfrm>
            <a:off x="8532440" y="4941168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4427984" y="1052736"/>
            <a:ext cx="4032448" cy="1569660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1972: </a:t>
            </a:r>
          </a:p>
          <a:p>
            <a:pPr algn="ctr"/>
            <a:r>
              <a:rPr lang="da-DK" sz="3200" b="1" dirty="0"/>
              <a:t>Danish Act on                                          Child Oral Health </a:t>
            </a:r>
            <a:r>
              <a:rPr lang="da-DK" sz="3200" b="1" dirty="0" err="1"/>
              <a:t>Care</a:t>
            </a:r>
            <a:endParaRPr lang="da-DK" sz="3200" dirty="0"/>
          </a:p>
        </p:txBody>
      </p:sp>
      <p:sp>
        <p:nvSpPr>
          <p:cNvPr id="6" name="Ellipse 5"/>
          <p:cNvSpPr/>
          <p:nvPr/>
        </p:nvSpPr>
        <p:spPr>
          <a:xfrm>
            <a:off x="8388424" y="4725144"/>
            <a:ext cx="755576" cy="50405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Grp="1" noChangeAspect="1"/>
          </p:cNvGraphicFramePr>
          <p:nvPr>
            <p:ph/>
          </p:nvPr>
        </p:nvGraphicFramePr>
        <p:xfrm>
          <a:off x="717550" y="260648"/>
          <a:ext cx="7670800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81667" name="Rectangle 3"/>
          <p:cNvSpPr>
            <a:spLocks noChangeArrowheads="1"/>
          </p:cNvSpPr>
          <p:nvPr/>
        </p:nvSpPr>
        <p:spPr bwMode="auto">
          <a:xfrm>
            <a:off x="395536" y="5519554"/>
            <a:ext cx="8208912" cy="9541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000" dirty="0" err="1">
                <a:solidFill>
                  <a:schemeClr val="bg1"/>
                </a:solidFill>
              </a:rPr>
              <a:t>Promoting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changes</a:t>
            </a:r>
            <a:r>
              <a:rPr lang="da-DK" sz="2000" dirty="0">
                <a:solidFill>
                  <a:schemeClr val="bg1"/>
                </a:solidFill>
              </a:rPr>
              <a:t> in </a:t>
            </a:r>
            <a:r>
              <a:rPr lang="da-DK" sz="2000" dirty="0" err="1">
                <a:solidFill>
                  <a:schemeClr val="bg1"/>
                </a:solidFill>
              </a:rPr>
              <a:t>clinical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practice</a:t>
            </a:r>
            <a:r>
              <a:rPr lang="da-DK" sz="2000" dirty="0">
                <a:solidFill>
                  <a:schemeClr val="bg1"/>
                </a:solidFill>
              </a:rPr>
              <a:t>. </a:t>
            </a:r>
            <a:r>
              <a:rPr lang="da-DK" sz="2000" dirty="0" err="1">
                <a:solidFill>
                  <a:schemeClr val="bg1"/>
                </a:solidFill>
              </a:rPr>
              <a:t>Treatment</a:t>
            </a:r>
            <a:r>
              <a:rPr lang="da-DK" sz="2000" dirty="0">
                <a:solidFill>
                  <a:schemeClr val="bg1"/>
                </a:solidFill>
              </a:rPr>
              <a:t> time and </a:t>
            </a:r>
            <a:r>
              <a:rPr lang="da-DK" sz="2000" dirty="0" err="1">
                <a:solidFill>
                  <a:schemeClr val="bg1"/>
                </a:solidFill>
              </a:rPr>
              <a:t>outcome</a:t>
            </a:r>
            <a:r>
              <a:rPr lang="da-DK" sz="2000" dirty="0">
                <a:solidFill>
                  <a:schemeClr val="bg1"/>
                </a:solidFill>
              </a:rPr>
              <a:t> studies in a Danish public </a:t>
            </a:r>
            <a:r>
              <a:rPr lang="da-DK" sz="2000" dirty="0" err="1">
                <a:solidFill>
                  <a:schemeClr val="bg1"/>
                </a:solidFill>
              </a:rPr>
              <a:t>child</a:t>
            </a:r>
            <a:r>
              <a:rPr lang="da-DK" sz="2000" dirty="0">
                <a:solidFill>
                  <a:schemeClr val="bg1"/>
                </a:solidFill>
              </a:rPr>
              <a:t> dental </a:t>
            </a:r>
            <a:r>
              <a:rPr lang="da-DK" sz="2000" dirty="0" err="1">
                <a:solidFill>
                  <a:schemeClr val="bg1"/>
                </a:solidFill>
              </a:rPr>
              <a:t>health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clinic</a:t>
            </a:r>
            <a:endParaRPr lang="da-DK" sz="2000" dirty="0">
              <a:solidFill>
                <a:schemeClr val="bg1"/>
              </a:solidFill>
            </a:endParaRPr>
          </a:p>
          <a:p>
            <a:pPr algn="ctr"/>
            <a:r>
              <a:rPr lang="da-DK" sz="1600" dirty="0" err="1">
                <a:solidFill>
                  <a:schemeClr val="bg1"/>
                </a:solidFill>
              </a:rPr>
              <a:t>Thylstrup</a:t>
            </a:r>
            <a:r>
              <a:rPr lang="da-DK" sz="1600" dirty="0">
                <a:solidFill>
                  <a:schemeClr val="bg1"/>
                </a:solidFill>
              </a:rPr>
              <a:t> A, Vinther D, Christiansen J. </a:t>
            </a:r>
            <a:r>
              <a:rPr lang="da-DK" sz="1600" dirty="0" err="1">
                <a:solidFill>
                  <a:schemeClr val="bg1"/>
                </a:solidFill>
              </a:rPr>
              <a:t>Community</a:t>
            </a:r>
            <a:r>
              <a:rPr lang="da-DK" sz="1600" dirty="0">
                <a:solidFill>
                  <a:schemeClr val="bg1"/>
                </a:solidFill>
              </a:rPr>
              <a:t> Dent Oral </a:t>
            </a:r>
            <a:r>
              <a:rPr lang="da-DK" sz="1600" dirty="0" err="1">
                <a:solidFill>
                  <a:schemeClr val="bg1"/>
                </a:solidFill>
              </a:rPr>
              <a:t>Epidemiol</a:t>
            </a:r>
            <a:r>
              <a:rPr lang="da-DK" sz="1600" dirty="0">
                <a:solidFill>
                  <a:schemeClr val="bg1"/>
                </a:solidFill>
              </a:rPr>
              <a:t> 1997; 25; 126-34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Grp="1" noChangeAspect="1"/>
          </p:cNvGraphicFramePr>
          <p:nvPr>
            <p:ph/>
          </p:nvPr>
        </p:nvGraphicFramePr>
        <p:xfrm>
          <a:off x="508000" y="325438"/>
          <a:ext cx="8128000" cy="574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7571" name="Text Box 3"/>
          <p:cNvSpPr txBox="1">
            <a:spLocks noChangeArrowheads="1"/>
          </p:cNvSpPr>
          <p:nvPr/>
        </p:nvSpPr>
        <p:spPr bwMode="auto">
          <a:xfrm>
            <a:off x="1794148" y="1580282"/>
            <a:ext cx="1409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600" b="1" dirty="0">
                <a:latin typeface="Times New Roman" pitchFamily="18" charset="0"/>
              </a:rPr>
              <a:t>New </a:t>
            </a:r>
            <a:r>
              <a:rPr lang="da-DK" sz="1600" b="1" dirty="0" err="1">
                <a:latin typeface="Times New Roman" pitchFamily="18" charset="0"/>
              </a:rPr>
              <a:t>strategy</a:t>
            </a:r>
            <a:endParaRPr lang="da-DK" sz="16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Grp="1" noChangeAspect="1"/>
          </p:cNvGraphicFramePr>
          <p:nvPr>
            <p:ph/>
          </p:nvPr>
        </p:nvGraphicFramePr>
        <p:xfrm>
          <a:off x="611560" y="332656"/>
          <a:ext cx="799288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43608" y="6234113"/>
            <a:ext cx="7200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1800" b="1" dirty="0">
                <a:solidFill>
                  <a:srgbClr val="002060"/>
                </a:solidFill>
              </a:rPr>
              <a:t>Danish National data. Danish Health </a:t>
            </a:r>
            <a:r>
              <a:rPr lang="da-DK" sz="1800" b="1" dirty="0" err="1">
                <a:solidFill>
                  <a:srgbClr val="002060"/>
                </a:solidFill>
              </a:rPr>
              <a:t>Authority</a:t>
            </a:r>
            <a:endParaRPr lang="da-DK" sz="1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uger\Documents\Jette\Nexø\Nexø\P4170004.JPG"/>
          <p:cNvPicPr>
            <a:picLocks noChangeAspect="1" noChangeArrowheads="1"/>
          </p:cNvPicPr>
          <p:nvPr/>
        </p:nvPicPr>
        <p:blipFill>
          <a:blip r:embed="rId3" cstate="print"/>
          <a:srcRect l="11628" t="13850" r="11407" b="15837"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2664296" y="5539181"/>
            <a:ext cx="6660232" cy="12741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The </a:t>
            </a:r>
            <a:r>
              <a:rPr lang="en-GB" sz="3200" b="1" dirty="0" err="1">
                <a:solidFill>
                  <a:schemeClr val="bg1"/>
                </a:solidFill>
              </a:rPr>
              <a:t>Nexø</a:t>
            </a:r>
            <a:r>
              <a:rPr lang="en-GB" sz="3200" b="1" dirty="0">
                <a:solidFill>
                  <a:schemeClr val="bg1"/>
                </a:solidFill>
              </a:rPr>
              <a:t> Method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32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3200" b="1" dirty="0">
                <a:solidFill>
                  <a:schemeClr val="bg1"/>
                </a:solidFill>
              </a:rPr>
              <a:t>A demonstration project 1987–2005</a:t>
            </a:r>
          </a:p>
        </p:txBody>
      </p:sp>
      <p:sp>
        <p:nvSpPr>
          <p:cNvPr id="5" name="Rektangel 4"/>
          <p:cNvSpPr/>
          <p:nvPr/>
        </p:nvSpPr>
        <p:spPr>
          <a:xfrm>
            <a:off x="5868144" y="5526377"/>
            <a:ext cx="259228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4000" b="1" dirty="0">
                <a:solidFill>
                  <a:schemeClr val="bg1"/>
                </a:solidFill>
              </a:rPr>
              <a:t>=   NOCTP</a:t>
            </a:r>
          </a:p>
        </p:txBody>
      </p:sp>
      <p:sp>
        <p:nvSpPr>
          <p:cNvPr id="6" name="Ellipse 5"/>
          <p:cNvSpPr/>
          <p:nvPr/>
        </p:nvSpPr>
        <p:spPr>
          <a:xfrm rot="2563023">
            <a:off x="2478436" y="-239986"/>
            <a:ext cx="1322800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2555776" y="375047"/>
            <a:ext cx="122413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chemeClr val="bg1"/>
                </a:solidFill>
              </a:rPr>
              <a:t>2007-15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39952" y="-99392"/>
            <a:ext cx="5112568" cy="10156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000" dirty="0"/>
              <a:t>a </a:t>
            </a:r>
            <a:r>
              <a:rPr lang="da-DK" sz="2400" b="1" dirty="0" err="1"/>
              <a:t>N</a:t>
            </a:r>
            <a:r>
              <a:rPr lang="da-DK" sz="2000" dirty="0" err="1"/>
              <a:t>on-</a:t>
            </a:r>
            <a:r>
              <a:rPr lang="da-DK" sz="2400" b="1" dirty="0" err="1"/>
              <a:t>O</a:t>
            </a:r>
            <a:r>
              <a:rPr lang="da-DK" sz="2000" dirty="0" err="1"/>
              <a:t>perative</a:t>
            </a:r>
            <a:r>
              <a:rPr lang="da-DK" sz="2000" dirty="0"/>
              <a:t> </a:t>
            </a:r>
            <a:r>
              <a:rPr lang="da-DK" sz="2400" b="1" dirty="0"/>
              <a:t>C</a:t>
            </a:r>
            <a:r>
              <a:rPr lang="da-DK" sz="2000" dirty="0"/>
              <a:t>aries </a:t>
            </a:r>
            <a:r>
              <a:rPr lang="da-DK" sz="2400" b="1" dirty="0" err="1"/>
              <a:t>T</a:t>
            </a:r>
            <a:r>
              <a:rPr lang="da-DK" sz="2000" dirty="0" err="1"/>
              <a:t>reatment</a:t>
            </a:r>
            <a:r>
              <a:rPr lang="da-DK" sz="2000" dirty="0"/>
              <a:t> </a:t>
            </a:r>
            <a:r>
              <a:rPr lang="da-DK" sz="2400" b="1" dirty="0"/>
              <a:t>P</a:t>
            </a:r>
            <a:r>
              <a:rPr lang="da-DK" sz="2000" dirty="0"/>
              <a:t>rogram                       for </a:t>
            </a:r>
            <a:r>
              <a:rPr lang="da-DK" sz="2000" dirty="0" err="1"/>
              <a:t>Children</a:t>
            </a:r>
            <a:r>
              <a:rPr lang="da-DK" sz="2000" dirty="0"/>
              <a:t> and </a:t>
            </a:r>
            <a:r>
              <a:rPr lang="da-DK" sz="2000" dirty="0" err="1"/>
              <a:t>Adolescents</a:t>
            </a:r>
            <a:r>
              <a:rPr lang="da-DK" sz="2000" dirty="0"/>
              <a:t>                                               </a:t>
            </a:r>
            <a:r>
              <a:rPr lang="da-DK" sz="1600" dirty="0"/>
              <a:t>KR </a:t>
            </a:r>
            <a:r>
              <a:rPr lang="da-DK" sz="1600" dirty="0" err="1"/>
              <a:t>Ekstrand</a:t>
            </a:r>
            <a:r>
              <a:rPr lang="da-DK" sz="1600" dirty="0"/>
              <a:t>, MEC Christiansen Caries Res 2005</a:t>
            </a:r>
          </a:p>
        </p:txBody>
      </p:sp>
      <p:sp>
        <p:nvSpPr>
          <p:cNvPr id="9" name="Rektangel 8"/>
          <p:cNvSpPr/>
          <p:nvPr/>
        </p:nvSpPr>
        <p:spPr>
          <a:xfrm>
            <a:off x="5876528" y="5517232"/>
            <a:ext cx="3303984" cy="5970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4000" b="1" dirty="0">
                <a:solidFill>
                  <a:schemeClr val="bg1"/>
                </a:solidFill>
              </a:rPr>
              <a:t>=   </a:t>
            </a:r>
            <a:r>
              <a:rPr lang="en-GB" sz="4000" b="1" dirty="0">
                <a:solidFill>
                  <a:srgbClr val="00B050"/>
                </a:solidFill>
              </a:rPr>
              <a:t>NOCT </a:t>
            </a:r>
            <a:r>
              <a:rPr lang="en-GB" sz="2400" b="1" dirty="0">
                <a:solidFill>
                  <a:srgbClr val="00B050"/>
                </a:solidFill>
              </a:rPr>
              <a:t>and</a:t>
            </a:r>
            <a:r>
              <a:rPr lang="en-GB" sz="4000" b="1" dirty="0">
                <a:solidFill>
                  <a:srgbClr val="00B050"/>
                </a:solidFill>
              </a:rPr>
              <a:t> P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-36512" y="44624"/>
            <a:ext cx="253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err="1"/>
              <a:t>Worldmap</a:t>
            </a:r>
            <a:r>
              <a:rPr lang="da-DK" sz="2800" dirty="0"/>
              <a:t>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11521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da-DK" dirty="0"/>
              <a:t>Nexø in the </a:t>
            </a:r>
            <a:r>
              <a:rPr lang="da-DK" dirty="0" err="1"/>
              <a:t>Netherlands</a:t>
            </a:r>
            <a:br>
              <a:rPr lang="da-DK" dirty="0"/>
            </a:br>
            <a:endParaRPr lang="da-DK" sz="2800" dirty="0"/>
          </a:p>
        </p:txBody>
      </p:sp>
      <p:sp>
        <p:nvSpPr>
          <p:cNvPr id="20482" name="AutoShape 2" descr="Netherlands location on the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" name="Pladsholder til indhold 5" descr="Netherlands - Wikibooks, open books for an open worl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6264696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46856" y="836712"/>
            <a:ext cx="8229600" cy="1224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 </a:t>
            </a:r>
            <a:r>
              <a:rPr kumimoji="0" lang="da-D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ones who really wanted improvements, your ears were open</a:t>
            </a:r>
            <a:endParaRPr kumimoji="0" lang="da-DK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4561552" y="4077072"/>
            <a:ext cx="2584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b="1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ette Christiansen\My Documents\My Pictures\ControlCenter3\Scan\CCI01082011_0001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kstboks 2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sz="3200" b="1" dirty="0"/>
              <a:t>ORCA 1995   The </a:t>
            </a:r>
            <a:r>
              <a:rPr lang="da-DK" sz="3200" b="1" dirty="0" err="1"/>
              <a:t>Netherlands</a:t>
            </a:r>
            <a:r>
              <a:rPr lang="da-DK" sz="3200" b="1" dirty="0"/>
              <a:t>   </a:t>
            </a:r>
            <a:r>
              <a:rPr lang="da-DK" sz="3200" b="1" dirty="0" err="1"/>
              <a:t>Noordwijkerhout</a:t>
            </a:r>
            <a:r>
              <a:rPr lang="da-DK" sz="3200" b="1" dirty="0"/>
              <a:t> </a:t>
            </a:r>
            <a:endParaRPr lang="en-US" sz="32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59932" y="8620"/>
            <a:ext cx="33123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boks 3"/>
          <p:cNvSpPr txBox="1"/>
          <p:nvPr/>
        </p:nvSpPr>
        <p:spPr>
          <a:xfrm>
            <a:off x="2483768" y="188640"/>
            <a:ext cx="61926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ORCA </a:t>
            </a:r>
            <a:r>
              <a:rPr lang="da-DK" sz="2800" dirty="0" err="1"/>
              <a:t>congresses</a:t>
            </a:r>
            <a:r>
              <a:rPr lang="da-DK" sz="2800" dirty="0"/>
              <a:t>, International </a:t>
            </a:r>
            <a:r>
              <a:rPr lang="da-DK" sz="2800" dirty="0" err="1"/>
              <a:t>lectures</a:t>
            </a:r>
            <a:r>
              <a:rPr lang="da-DK" sz="2800" dirty="0"/>
              <a:t> 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35496" y="116632"/>
            <a:ext cx="12362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1996 -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5496" y="3861048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2001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1971328" y="4869160"/>
            <a:ext cx="6921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Nexø </a:t>
            </a:r>
            <a:r>
              <a:rPr lang="da-DK" sz="2800" dirty="0" err="1"/>
              <a:t>was</a:t>
            </a:r>
            <a:r>
              <a:rPr lang="da-DK" sz="2800" dirty="0"/>
              <a:t> </a:t>
            </a:r>
            <a:r>
              <a:rPr lang="da-DK" sz="2800" dirty="0" err="1"/>
              <a:t>invited</a:t>
            </a:r>
            <a:r>
              <a:rPr lang="da-DK" sz="2800" dirty="0"/>
              <a:t> to the </a:t>
            </a:r>
            <a:r>
              <a:rPr lang="da-DK" sz="2800" dirty="0" err="1"/>
              <a:t>Paediatric</a:t>
            </a:r>
            <a:r>
              <a:rPr lang="da-DK" sz="2800" dirty="0"/>
              <a:t> </a:t>
            </a:r>
            <a:r>
              <a:rPr lang="da-DK" sz="2800" dirty="0" err="1"/>
              <a:t>Dep</a:t>
            </a:r>
            <a:r>
              <a:rPr lang="da-DK" sz="2800" dirty="0"/>
              <a:t>. ACTA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979712" y="5786100"/>
            <a:ext cx="6921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A delegation from ACTA </a:t>
            </a:r>
            <a:r>
              <a:rPr lang="da-DK" sz="2800" dirty="0" err="1"/>
              <a:t>visited</a:t>
            </a:r>
            <a:r>
              <a:rPr lang="da-DK" sz="2800" dirty="0"/>
              <a:t> The Nexø </a:t>
            </a:r>
            <a:r>
              <a:rPr lang="da-DK" sz="2800" dirty="0" err="1"/>
              <a:t>clinic</a:t>
            </a:r>
            <a:endParaRPr lang="da-DK" sz="2800" dirty="0"/>
          </a:p>
        </p:txBody>
      </p:sp>
      <p:pic>
        <p:nvPicPr>
          <p:cNvPr id="9" name="Picture 2" descr="https://acta-de.nl/app/uploads/2017/10/peter-121816_186x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1771650" cy="1771651"/>
          </a:xfrm>
          <a:prstGeom prst="rect">
            <a:avLst/>
          </a:prstGeom>
          <a:noFill/>
        </p:spPr>
      </p:pic>
      <p:sp>
        <p:nvSpPr>
          <p:cNvPr id="10" name="Tekstboks 9"/>
          <p:cNvSpPr txBox="1"/>
          <p:nvPr/>
        </p:nvSpPr>
        <p:spPr>
          <a:xfrm>
            <a:off x="25381" y="1836113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 descr="P101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kstboks 2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2001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1475656" y="332656"/>
            <a:ext cx="5966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A delegation from ACTA </a:t>
            </a:r>
            <a:r>
              <a:rPr lang="da-DK" sz="2400" dirty="0" err="1"/>
              <a:t>visited</a:t>
            </a:r>
            <a:r>
              <a:rPr lang="da-DK" sz="2400" dirty="0"/>
              <a:t> The Nexø </a:t>
            </a:r>
            <a:r>
              <a:rPr lang="da-DK" sz="2400" dirty="0" err="1"/>
              <a:t>clinic</a:t>
            </a:r>
            <a:endParaRPr lang="da-DK" sz="2400" dirty="0"/>
          </a:p>
        </p:txBody>
      </p:sp>
      <p:pic>
        <p:nvPicPr>
          <p:cNvPr id="5" name="Picture 2" descr="https://acta-de.nl/app/uploads/2017/10/peter-121816_186x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2350" y="0"/>
            <a:ext cx="1771650" cy="17716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1475656" y="332656"/>
            <a:ext cx="5966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A delegation from ACTA </a:t>
            </a:r>
            <a:r>
              <a:rPr lang="da-DK" sz="2400" dirty="0" err="1"/>
              <a:t>visited</a:t>
            </a:r>
            <a:r>
              <a:rPr lang="da-DK" sz="2400" dirty="0"/>
              <a:t> The Nexø </a:t>
            </a:r>
            <a:r>
              <a:rPr lang="da-DK" sz="2400" dirty="0" err="1"/>
              <a:t>clinic</a:t>
            </a:r>
            <a:endParaRPr lang="da-DK" sz="2400" dirty="0"/>
          </a:p>
        </p:txBody>
      </p:sp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2001</a:t>
            </a:r>
          </a:p>
        </p:txBody>
      </p:sp>
      <p:pic>
        <p:nvPicPr>
          <p:cNvPr id="5" name="Picture 8" descr="Kinderbelang blijft ondergeschoven thema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3318"/>
            <a:ext cx="2381250" cy="3171826"/>
          </a:xfrm>
          <a:prstGeom prst="rect">
            <a:avLst/>
          </a:prstGeom>
          <a:noFill/>
        </p:spPr>
      </p:pic>
      <p:sp>
        <p:nvSpPr>
          <p:cNvPr id="6" name="Tekstboks 5"/>
          <p:cNvSpPr txBox="1"/>
          <p:nvPr/>
        </p:nvSpPr>
        <p:spPr>
          <a:xfrm>
            <a:off x="2454041" y="2066072"/>
            <a:ext cx="65110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600" dirty="0"/>
              <a:t>René </a:t>
            </a:r>
            <a:r>
              <a:rPr lang="da-DK" sz="3600" dirty="0" err="1"/>
              <a:t>Gruythuysen</a:t>
            </a:r>
            <a:endParaRPr lang="da-DK" sz="3600" dirty="0"/>
          </a:p>
          <a:p>
            <a:pPr algn="ctr"/>
            <a:endParaRPr lang="da-DK" sz="3600" dirty="0"/>
          </a:p>
          <a:p>
            <a:pPr algn="ctr"/>
            <a:r>
              <a:rPr lang="da-DK" sz="2400" dirty="0" err="1"/>
              <a:t>Non-Restorative</a:t>
            </a:r>
            <a:r>
              <a:rPr lang="da-DK" sz="2400" dirty="0"/>
              <a:t> </a:t>
            </a:r>
            <a:r>
              <a:rPr lang="da-DK" sz="2400" dirty="0" err="1"/>
              <a:t>Cavity</a:t>
            </a:r>
            <a:r>
              <a:rPr lang="da-DK" sz="2400" dirty="0"/>
              <a:t> </a:t>
            </a:r>
            <a:r>
              <a:rPr lang="da-DK" sz="2400" dirty="0" err="1"/>
              <a:t>Treatment</a:t>
            </a:r>
            <a:r>
              <a:rPr lang="da-DK" sz="2400" dirty="0"/>
              <a:t> of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teeth</a:t>
            </a:r>
            <a:endParaRPr lang="da-DK" sz="2400" dirty="0"/>
          </a:p>
          <a:p>
            <a:pPr algn="ctr"/>
            <a:r>
              <a:rPr lang="da-DK" sz="2400" dirty="0" err="1"/>
              <a:t>Effective</a:t>
            </a:r>
            <a:r>
              <a:rPr lang="da-DK" sz="2400" dirty="0"/>
              <a:t> and </a:t>
            </a:r>
            <a:r>
              <a:rPr lang="da-DK" sz="2400" dirty="0" err="1"/>
              <a:t>child-friendly</a:t>
            </a:r>
            <a:endParaRPr lang="da-DK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1691680" y="221739"/>
            <a:ext cx="62646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NVT</a:t>
            </a:r>
            <a:r>
              <a:rPr lang="da-DK" sz="2800" dirty="0"/>
              <a:t> Dutch Dental Society </a:t>
            </a:r>
            <a:r>
              <a:rPr lang="da-DK" sz="2800" dirty="0" err="1"/>
              <a:t>Congress</a:t>
            </a:r>
            <a:r>
              <a:rPr lang="da-DK" sz="2800" dirty="0"/>
              <a:t> 2005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2005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071914" y="1282115"/>
            <a:ext cx="2880532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</a:rPr>
              <a:t>C A R I Ë S</a:t>
            </a:r>
          </a:p>
          <a:p>
            <a:pPr algn="ctr"/>
            <a:r>
              <a:rPr lang="da-DK" sz="2400" b="1" dirty="0"/>
              <a:t>EEN EEUW NA BLACK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467544" y="3784972"/>
            <a:ext cx="82809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 err="1"/>
              <a:t>Fejerskov</a:t>
            </a:r>
            <a:r>
              <a:rPr lang="da-DK" sz="2400" dirty="0"/>
              <a:t>: The future </a:t>
            </a:r>
            <a:r>
              <a:rPr lang="da-DK" sz="2400" dirty="0" err="1"/>
              <a:t>lies</a:t>
            </a:r>
            <a:r>
              <a:rPr lang="da-DK" sz="2400" dirty="0"/>
              <a:t> in the </a:t>
            </a:r>
            <a:r>
              <a:rPr lang="da-DK" sz="2400" dirty="0" err="1"/>
              <a:t>past</a:t>
            </a:r>
            <a:r>
              <a:rPr lang="da-DK" sz="2400" dirty="0"/>
              <a:t>. </a:t>
            </a:r>
            <a:r>
              <a:rPr lang="da-DK" sz="2400" dirty="0" err="1"/>
              <a:t>Paradigm</a:t>
            </a:r>
            <a:r>
              <a:rPr lang="da-DK" sz="2400" dirty="0"/>
              <a:t> </a:t>
            </a:r>
            <a:r>
              <a:rPr lang="da-DK" sz="2400" dirty="0" err="1"/>
              <a:t>shifts</a:t>
            </a:r>
            <a:r>
              <a:rPr lang="da-DK" sz="2400" dirty="0"/>
              <a:t> in </a:t>
            </a:r>
            <a:r>
              <a:rPr lang="da-DK" sz="2400" dirty="0" err="1"/>
              <a:t>cariology</a:t>
            </a:r>
            <a:r>
              <a:rPr lang="da-DK" sz="2400" dirty="0"/>
              <a:t> </a:t>
            </a:r>
          </a:p>
          <a:p>
            <a:r>
              <a:rPr lang="da-DK" sz="2400" dirty="0"/>
              <a:t>                   and the </a:t>
            </a:r>
            <a:r>
              <a:rPr lang="da-DK" sz="2400" dirty="0" err="1"/>
              <a:t>consequences</a:t>
            </a:r>
            <a:r>
              <a:rPr lang="da-DK" sz="2400" dirty="0"/>
              <a:t> for dental </a:t>
            </a:r>
            <a:r>
              <a:rPr lang="da-DK" sz="2400" dirty="0" err="1"/>
              <a:t>care</a:t>
            </a:r>
            <a:endParaRPr lang="da-DK" sz="2400" dirty="0"/>
          </a:p>
          <a:p>
            <a:endParaRPr lang="da-DK" sz="2400" dirty="0"/>
          </a:p>
          <a:p>
            <a:r>
              <a:rPr lang="da-DK" sz="2400" dirty="0" err="1"/>
              <a:t>Nyvad</a:t>
            </a:r>
            <a:r>
              <a:rPr lang="da-DK" sz="2400" dirty="0"/>
              <a:t>: </a:t>
            </a:r>
            <a:r>
              <a:rPr lang="da-DK" sz="2400" dirty="0" err="1"/>
              <a:t>Clinical</a:t>
            </a:r>
            <a:r>
              <a:rPr lang="da-DK" sz="2400" dirty="0"/>
              <a:t> caries </a:t>
            </a:r>
            <a:r>
              <a:rPr lang="da-DK" sz="2400" dirty="0" err="1"/>
              <a:t>diagnosis</a:t>
            </a:r>
            <a:r>
              <a:rPr lang="da-DK" sz="2400" dirty="0"/>
              <a:t> in the </a:t>
            </a:r>
            <a:r>
              <a:rPr lang="da-DK" sz="2400" dirty="0" err="1"/>
              <a:t>wake</a:t>
            </a:r>
            <a:r>
              <a:rPr lang="da-DK" sz="2400" dirty="0"/>
              <a:t> of Otto Backer Dirks</a:t>
            </a:r>
          </a:p>
          <a:p>
            <a:endParaRPr lang="da-DK" sz="2400" dirty="0"/>
          </a:p>
          <a:p>
            <a:r>
              <a:rPr lang="da-DK" sz="2400" dirty="0" err="1"/>
              <a:t>Ekstrand</a:t>
            </a:r>
            <a:r>
              <a:rPr lang="da-DK" sz="2400" dirty="0"/>
              <a:t>: The Nexø model: a simple solution for a simle problem?</a:t>
            </a:r>
          </a:p>
        </p:txBody>
      </p:sp>
      <p:pic>
        <p:nvPicPr>
          <p:cNvPr id="28676" name="Picture 4" descr="Team | Onze praktijk | Tandartspraktijk Bitterm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1440161" cy="1728192"/>
          </a:xfrm>
          <a:prstGeom prst="rect">
            <a:avLst/>
          </a:prstGeom>
          <a:noFill/>
        </p:spPr>
      </p:pic>
      <p:pic>
        <p:nvPicPr>
          <p:cNvPr id="9" name="Picture 2" descr="https://acta-de.nl/app/uploads/2017/10/peter-121816_186x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760"/>
            <a:ext cx="1368152" cy="1584176"/>
          </a:xfrm>
          <a:prstGeom prst="rect">
            <a:avLst/>
          </a:prstGeom>
          <a:noFill/>
        </p:spPr>
      </p:pic>
      <p:sp>
        <p:nvSpPr>
          <p:cNvPr id="10" name="Tekstboks 9"/>
          <p:cNvSpPr txBox="1"/>
          <p:nvPr/>
        </p:nvSpPr>
        <p:spPr>
          <a:xfrm>
            <a:off x="899592" y="2852936"/>
            <a:ext cx="156382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a-DK" dirty="0" err="1"/>
              <a:t>Voorzitter</a:t>
            </a:r>
            <a:r>
              <a:rPr lang="da-DK" dirty="0"/>
              <a:t> NVT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6754893" y="2843644"/>
            <a:ext cx="120148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a-DK" dirty="0" err="1"/>
              <a:t>Moderator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Jette Christiansen\My Documents\Jette\scan0003.jpg"/>
          <p:cNvPicPr>
            <a:picLocks noChangeAspect="1" noChangeArrowheads="1"/>
          </p:cNvPicPr>
          <p:nvPr/>
        </p:nvPicPr>
        <p:blipFill>
          <a:blip r:embed="rId2" cstate="print"/>
          <a:srcRect l="2660" t="8690" r="1009" b="50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0" y="476672"/>
            <a:ext cx="9144000" cy="1144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da-DK" sz="2400" b="1" dirty="0">
                <a:latin typeface="Arial" pitchFamily="34" charset="0"/>
                <a:ea typeface="+mj-ea"/>
                <a:cs typeface="Arial" pitchFamily="34" charset="0"/>
              </a:rPr>
              <a:t>1976 Nexø: M.E.C. Christiansen </a:t>
            </a:r>
            <a:r>
              <a:rPr lang="da-DK" sz="2400" b="1" dirty="0" err="1">
                <a:latin typeface="Arial" pitchFamily="34" charset="0"/>
                <a:ea typeface="+mj-ea"/>
                <a:cs typeface="Arial" pitchFamily="34" charset="0"/>
              </a:rPr>
              <a:t>Chief</a:t>
            </a:r>
            <a:r>
              <a:rPr lang="da-DK" sz="2400" b="1" dirty="0">
                <a:latin typeface="Arial" pitchFamily="34" charset="0"/>
                <a:ea typeface="+mj-ea"/>
                <a:cs typeface="Arial" pitchFamily="34" charset="0"/>
              </a:rPr>
              <a:t> Dentist </a:t>
            </a:r>
          </a:p>
          <a:p>
            <a:pPr algn="ctr" eaLnBrk="0" hangingPunct="0">
              <a:defRPr/>
            </a:pPr>
            <a:r>
              <a:rPr lang="da-DK" sz="2400" b="1" dirty="0">
                <a:latin typeface="Arial" pitchFamily="34" charset="0"/>
                <a:ea typeface="+mj-ea"/>
                <a:cs typeface="Arial" pitchFamily="34" charset="0"/>
              </a:rPr>
              <a:t>                      J. Christiansen Dentist for </a:t>
            </a:r>
            <a:r>
              <a:rPr lang="da-DK" sz="2400" b="1" dirty="0" err="1">
                <a:latin typeface="Arial" pitchFamily="34" charset="0"/>
                <a:ea typeface="+mj-ea"/>
                <a:cs typeface="Arial" pitchFamily="34" charset="0"/>
              </a:rPr>
              <a:t>children</a:t>
            </a:r>
            <a:r>
              <a:rPr lang="da-DK" sz="2400" b="1" dirty="0">
                <a:latin typeface="Arial" pitchFamily="34" charset="0"/>
                <a:ea typeface="+mj-ea"/>
                <a:cs typeface="Arial" pitchFamily="34" charset="0"/>
              </a:rPr>
              <a:t>      </a:t>
            </a:r>
            <a:endParaRPr lang="en-US" sz="24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2005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1403648" y="332656"/>
            <a:ext cx="66314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A delegation from Groningen </a:t>
            </a:r>
            <a:r>
              <a:rPr lang="da-DK" sz="2400" dirty="0" err="1"/>
              <a:t>visited</a:t>
            </a:r>
            <a:r>
              <a:rPr lang="da-DK" sz="2400" dirty="0"/>
              <a:t> The Nexø </a:t>
            </a:r>
            <a:r>
              <a:rPr lang="da-DK" sz="2400" dirty="0" err="1"/>
              <a:t>clinic</a:t>
            </a:r>
            <a:endParaRPr lang="da-DK" sz="24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7734" t="53570" r="32248" b="7424"/>
          <a:stretch>
            <a:fillRect/>
          </a:stretch>
        </p:blipFill>
        <p:spPr bwMode="auto">
          <a:xfrm rot="5400000">
            <a:off x="2051720" y="188640"/>
            <a:ext cx="5184576" cy="6912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Billedresultat for n g blanksma fot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912" y="2204864"/>
            <a:ext cx="1828800" cy="2419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2005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1403648" y="332656"/>
            <a:ext cx="66314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A delegation from Groningen </a:t>
            </a:r>
            <a:r>
              <a:rPr lang="da-DK" sz="2400" dirty="0" err="1"/>
              <a:t>visited</a:t>
            </a:r>
            <a:r>
              <a:rPr lang="da-DK" sz="2400" dirty="0"/>
              <a:t> The Nexø </a:t>
            </a:r>
            <a:r>
              <a:rPr lang="da-DK" sz="2400" dirty="0" err="1"/>
              <a:t>clinic</a:t>
            </a:r>
            <a:endParaRPr lang="da-DK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29320" t="54159" r="29250" b="7343"/>
          <a:stretch>
            <a:fillRect/>
          </a:stretch>
        </p:blipFill>
        <p:spPr bwMode="auto">
          <a:xfrm rot="5400000">
            <a:off x="2051720" y="188640"/>
            <a:ext cx="5184576" cy="6912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899592" y="221739"/>
            <a:ext cx="734481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NVM: </a:t>
            </a:r>
            <a:r>
              <a:rPr lang="da-DK" sz="2400" dirty="0" err="1"/>
              <a:t>Conferentie</a:t>
            </a:r>
            <a:r>
              <a:rPr lang="da-DK" sz="2400" dirty="0"/>
              <a:t>, </a:t>
            </a:r>
            <a:r>
              <a:rPr lang="da-DK" sz="2400" dirty="0" err="1"/>
              <a:t>Utrecht</a:t>
            </a:r>
            <a:r>
              <a:rPr lang="da-DK" sz="2400" dirty="0"/>
              <a:t> </a:t>
            </a:r>
          </a:p>
          <a:p>
            <a:pPr algn="ctr"/>
            <a:r>
              <a:rPr lang="da-DK" sz="2400" dirty="0"/>
              <a:t>’</a:t>
            </a:r>
            <a:r>
              <a:rPr lang="da-DK" sz="2400" dirty="0" err="1"/>
              <a:t>Mondhygienist</a:t>
            </a:r>
            <a:r>
              <a:rPr lang="da-DK" sz="2400" dirty="0"/>
              <a:t> </a:t>
            </a:r>
            <a:r>
              <a:rPr lang="da-DK" sz="2400" dirty="0" err="1"/>
              <a:t>onmisbaar</a:t>
            </a:r>
            <a:r>
              <a:rPr lang="da-DK" sz="2400" dirty="0"/>
              <a:t> </a:t>
            </a:r>
            <a:r>
              <a:rPr lang="da-DK" sz="2400" dirty="0" err="1"/>
              <a:t>voor</a:t>
            </a:r>
            <a:r>
              <a:rPr lang="da-DK" sz="2400" dirty="0"/>
              <a:t> </a:t>
            </a:r>
            <a:r>
              <a:rPr lang="da-DK" sz="2400" dirty="0" err="1"/>
              <a:t>verantwoorde</a:t>
            </a:r>
            <a:r>
              <a:rPr lang="da-DK" sz="2400" dirty="0"/>
              <a:t> </a:t>
            </a:r>
            <a:r>
              <a:rPr lang="da-DK" sz="2400" dirty="0" err="1"/>
              <a:t>mondzorg</a:t>
            </a:r>
            <a:r>
              <a:rPr lang="da-DK" sz="2400" dirty="0"/>
              <a:t>’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2005</a:t>
            </a:r>
          </a:p>
        </p:txBody>
      </p:sp>
      <p:pic>
        <p:nvPicPr>
          <p:cNvPr id="5" name="Picture 2" descr="C:\Users\Bruger\Documents\My Pictures\2005-10\PA14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20080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899592" y="221739"/>
            <a:ext cx="734481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NVM: </a:t>
            </a:r>
            <a:r>
              <a:rPr lang="da-DK" sz="2400" dirty="0" err="1"/>
              <a:t>Conferentie</a:t>
            </a:r>
            <a:r>
              <a:rPr lang="da-DK" sz="2400" dirty="0"/>
              <a:t>, </a:t>
            </a:r>
            <a:r>
              <a:rPr lang="da-DK" sz="2400" dirty="0" err="1"/>
              <a:t>Utrecht</a:t>
            </a:r>
            <a:r>
              <a:rPr lang="da-DK" sz="2400" dirty="0"/>
              <a:t> </a:t>
            </a:r>
          </a:p>
          <a:p>
            <a:pPr algn="ctr"/>
            <a:r>
              <a:rPr lang="da-DK" sz="2400" dirty="0"/>
              <a:t>’</a:t>
            </a:r>
            <a:r>
              <a:rPr lang="da-DK" sz="2400" dirty="0" err="1"/>
              <a:t>Mondhygienist</a:t>
            </a:r>
            <a:r>
              <a:rPr lang="da-DK" sz="2400" dirty="0"/>
              <a:t> </a:t>
            </a:r>
            <a:r>
              <a:rPr lang="da-DK" sz="2400" dirty="0" err="1"/>
              <a:t>onmisbaar</a:t>
            </a:r>
            <a:r>
              <a:rPr lang="da-DK" sz="2400" dirty="0"/>
              <a:t> </a:t>
            </a:r>
            <a:r>
              <a:rPr lang="da-DK" sz="2400" dirty="0" err="1"/>
              <a:t>voor</a:t>
            </a:r>
            <a:r>
              <a:rPr lang="da-DK" sz="2400" dirty="0"/>
              <a:t> </a:t>
            </a:r>
            <a:r>
              <a:rPr lang="da-DK" sz="2400" dirty="0" err="1"/>
              <a:t>verantwoorde</a:t>
            </a:r>
            <a:r>
              <a:rPr lang="da-DK" sz="2400" dirty="0"/>
              <a:t> </a:t>
            </a:r>
            <a:r>
              <a:rPr lang="da-DK" sz="2400" dirty="0" err="1"/>
              <a:t>mondzorg</a:t>
            </a:r>
            <a:r>
              <a:rPr lang="da-DK" sz="2400" dirty="0"/>
              <a:t>’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2005</a:t>
            </a:r>
          </a:p>
        </p:txBody>
      </p:sp>
      <p:pic>
        <p:nvPicPr>
          <p:cNvPr id="7" name="Picture 2" descr="C:\Users\Bruger\Documents\My Pictures\2005-10\PA14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899592" y="221739"/>
            <a:ext cx="734481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Nederlands </a:t>
            </a:r>
            <a:r>
              <a:rPr lang="da-DK" sz="2400" dirty="0" err="1"/>
              <a:t>Tijdschrift</a:t>
            </a:r>
            <a:r>
              <a:rPr lang="da-DK" sz="2400" dirty="0"/>
              <a:t> </a:t>
            </a:r>
            <a:r>
              <a:rPr lang="da-DK" sz="2400" dirty="0" err="1"/>
              <a:t>voor</a:t>
            </a:r>
            <a:endParaRPr lang="da-DK" sz="2400" dirty="0"/>
          </a:p>
          <a:p>
            <a:pPr algn="ctr"/>
            <a:r>
              <a:rPr lang="da-DK" sz="3200" dirty="0" err="1"/>
              <a:t>Mondhygiene</a:t>
            </a:r>
            <a:endParaRPr lang="da-DK" sz="3200" dirty="0"/>
          </a:p>
        </p:txBody>
      </p:sp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2006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09" t="3704" r="26778" b="53086"/>
          <a:stretch>
            <a:fillRect/>
          </a:stretch>
        </p:blipFill>
        <p:spPr bwMode="auto">
          <a:xfrm>
            <a:off x="1619672" y="1268760"/>
            <a:ext cx="5616624" cy="54006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1403648" y="677014"/>
            <a:ext cx="331236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da-DK" sz="2800" i="1" dirty="0" err="1"/>
              <a:t>ederlandse</a:t>
            </a:r>
            <a:r>
              <a:rPr lang="da-DK" sz="2800" dirty="0"/>
              <a:t> </a:t>
            </a:r>
          </a:p>
          <a:p>
            <a:r>
              <a:rPr lang="da-DK" sz="2800" b="1" dirty="0" err="1">
                <a:solidFill>
                  <a:schemeClr val="accent1"/>
                </a:solidFill>
              </a:rPr>
              <a:t>V</a:t>
            </a:r>
            <a:r>
              <a:rPr lang="da-DK" sz="2800" i="1" dirty="0" err="1"/>
              <a:t>ereniging</a:t>
            </a:r>
            <a:r>
              <a:rPr lang="da-DK" sz="2800" i="1" dirty="0"/>
              <a:t> </a:t>
            </a:r>
          </a:p>
          <a:p>
            <a:r>
              <a:rPr lang="da-DK" sz="2800" b="1" dirty="0" err="1">
                <a:solidFill>
                  <a:schemeClr val="accent1"/>
                </a:solidFill>
              </a:rPr>
              <a:t>v</a:t>
            </a:r>
            <a:r>
              <a:rPr lang="da-DK" sz="2800" i="1" dirty="0" err="1"/>
              <a:t>oor</a:t>
            </a:r>
            <a:r>
              <a:rPr lang="da-DK" sz="2800" i="1" dirty="0"/>
              <a:t> </a:t>
            </a:r>
          </a:p>
          <a:p>
            <a:r>
              <a:rPr lang="da-DK" sz="2800" b="1" dirty="0" err="1">
                <a:solidFill>
                  <a:schemeClr val="accent1"/>
                </a:solidFill>
              </a:rPr>
              <a:t>K</a:t>
            </a:r>
            <a:r>
              <a:rPr lang="da-DK" sz="2800" i="1" dirty="0" err="1"/>
              <a:t>indertandheelkunde</a:t>
            </a:r>
            <a:endParaRPr lang="da-DK" sz="2800" i="1" dirty="0"/>
          </a:p>
        </p:txBody>
      </p:sp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2008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745907" y="2783830"/>
            <a:ext cx="284231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600" dirty="0" err="1">
                <a:solidFill>
                  <a:srgbClr val="FF0000"/>
                </a:solidFill>
              </a:rPr>
              <a:t>Cariës</a:t>
            </a:r>
            <a:endParaRPr lang="da-DK" sz="3600" dirty="0">
              <a:solidFill>
                <a:srgbClr val="FF0000"/>
              </a:solidFill>
            </a:endParaRPr>
          </a:p>
          <a:p>
            <a:r>
              <a:rPr lang="da-DK" sz="2000" dirty="0" err="1">
                <a:solidFill>
                  <a:srgbClr val="FF0000"/>
                </a:solidFill>
              </a:rPr>
              <a:t>Welke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strategie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past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wie</a:t>
            </a:r>
            <a:r>
              <a:rPr lang="da-DK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755576" y="4437112"/>
            <a:ext cx="8064896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Dr. Jette Christiansen: </a:t>
            </a:r>
            <a:r>
              <a:rPr lang="da-DK" sz="2400" dirty="0" err="1"/>
              <a:t>Lecture</a:t>
            </a:r>
            <a:r>
              <a:rPr lang="da-DK" sz="2400" dirty="0"/>
              <a:t> and </a:t>
            </a:r>
            <a:r>
              <a:rPr lang="da-DK" sz="2400" dirty="0" err="1"/>
              <a:t>article</a:t>
            </a:r>
            <a:r>
              <a:rPr lang="da-DK" sz="2400" dirty="0"/>
              <a:t> in </a:t>
            </a:r>
            <a:r>
              <a:rPr lang="da-DK" sz="2400" dirty="0" err="1"/>
              <a:t>Congresverslag</a:t>
            </a:r>
            <a:r>
              <a:rPr lang="da-DK" sz="2400" dirty="0"/>
              <a:t>: </a:t>
            </a:r>
          </a:p>
          <a:p>
            <a:pPr algn="ctr"/>
            <a:r>
              <a:rPr lang="da-DK" sz="2800" b="1" dirty="0"/>
              <a:t>Nexø, </a:t>
            </a:r>
            <a:r>
              <a:rPr lang="da-DK" sz="2800" b="1" dirty="0" err="1"/>
              <a:t>early</a:t>
            </a:r>
            <a:r>
              <a:rPr lang="da-DK" sz="2800" b="1" dirty="0"/>
              <a:t> </a:t>
            </a:r>
            <a:r>
              <a:rPr lang="da-DK" sz="2800" b="1" dirty="0" err="1"/>
              <a:t>diagnosis</a:t>
            </a:r>
            <a:r>
              <a:rPr lang="da-DK" sz="2800" b="1" dirty="0"/>
              <a:t> for an </a:t>
            </a:r>
            <a:r>
              <a:rPr lang="da-DK" sz="2800" b="1" dirty="0" err="1"/>
              <a:t>appropriate</a:t>
            </a:r>
            <a:r>
              <a:rPr lang="da-DK" sz="2800" b="1" dirty="0"/>
              <a:t> </a:t>
            </a:r>
            <a:r>
              <a:rPr lang="da-DK" sz="2800" b="1" dirty="0" err="1"/>
              <a:t>preventive</a:t>
            </a:r>
            <a:r>
              <a:rPr lang="da-DK" sz="2800" b="1" dirty="0"/>
              <a:t> and </a:t>
            </a:r>
            <a:r>
              <a:rPr lang="da-DK" sz="2800" b="1" dirty="0" err="1"/>
              <a:t>restorative</a:t>
            </a:r>
            <a:r>
              <a:rPr lang="da-DK" sz="2800" b="1" dirty="0"/>
              <a:t> approach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5724128" y="717664"/>
            <a:ext cx="3024336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 b="1" dirty="0"/>
              <a:t>V</a:t>
            </a:r>
            <a:r>
              <a:rPr lang="da-DK" sz="2000" dirty="0"/>
              <a:t>ERENIGING TOT </a:t>
            </a:r>
          </a:p>
          <a:p>
            <a:r>
              <a:rPr lang="da-DK" sz="2000" b="1" dirty="0"/>
              <a:t>B</a:t>
            </a:r>
            <a:r>
              <a:rPr lang="da-DK" sz="2000" dirty="0"/>
              <a:t>EVORDERING DER </a:t>
            </a:r>
          </a:p>
          <a:p>
            <a:r>
              <a:rPr lang="da-DK" sz="2000" b="1" dirty="0"/>
              <a:t>T</a:t>
            </a:r>
            <a:r>
              <a:rPr lang="da-DK" sz="2000" dirty="0"/>
              <a:t>ANDHEELKUNDIGE </a:t>
            </a:r>
          </a:p>
          <a:p>
            <a:r>
              <a:rPr lang="da-DK" sz="2000" b="1" dirty="0"/>
              <a:t>G</a:t>
            </a:r>
            <a:r>
              <a:rPr lang="da-DK" sz="2000" dirty="0"/>
              <a:t>EZONDHEIDSZORG    VOOR </a:t>
            </a:r>
            <a:r>
              <a:rPr lang="da-DK" sz="2000" b="1" dirty="0"/>
              <a:t>G</a:t>
            </a:r>
            <a:r>
              <a:rPr lang="da-DK" sz="2000" dirty="0"/>
              <a:t>EHANDICAPTEN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1331640" y="-27384"/>
            <a:ext cx="747206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 err="1"/>
              <a:t>Congress</a:t>
            </a:r>
            <a:r>
              <a:rPr lang="da-DK" sz="2800" dirty="0"/>
              <a:t>, </a:t>
            </a:r>
            <a:r>
              <a:rPr lang="da-DK" sz="2800" dirty="0" err="1"/>
              <a:t>Hoofddorp</a:t>
            </a:r>
            <a:endParaRPr lang="da-DK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Det vigtigste i skolens liv. Ordrup Gymnasium 1873-20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32" name="AutoShape 4" descr="Det vigtigste i skolens liv. Ordrup Gymnasium 1873-20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AutoShape 9" descr="Erik Vermaire — the University of Groningen research por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0" y="5910371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Postgraduate </a:t>
            </a:r>
            <a:r>
              <a:rPr lang="da-DK" sz="2800" dirty="0" err="1"/>
              <a:t>course</a:t>
            </a:r>
            <a:r>
              <a:rPr lang="da-DK" sz="2800" dirty="0"/>
              <a:t> </a:t>
            </a:r>
            <a:r>
              <a:rPr lang="da-DK" sz="2800" dirty="0" err="1"/>
              <a:t>offered</a:t>
            </a:r>
            <a:r>
              <a:rPr lang="da-DK" sz="2800" dirty="0"/>
              <a:t> to teams in the </a:t>
            </a:r>
            <a:r>
              <a:rPr lang="da-DK" sz="2800" dirty="0" err="1"/>
              <a:t>Netherlands</a:t>
            </a:r>
            <a:r>
              <a:rPr lang="da-DK" sz="2800" dirty="0"/>
              <a:t> </a:t>
            </a:r>
            <a:r>
              <a:rPr lang="da-DK" sz="2800" dirty="0" err="1"/>
              <a:t>involved</a:t>
            </a:r>
            <a:r>
              <a:rPr lang="da-DK" sz="2800" dirty="0"/>
              <a:t> in the research </a:t>
            </a:r>
            <a:r>
              <a:rPr lang="da-DK" sz="2800" dirty="0" err="1"/>
              <a:t>project</a:t>
            </a:r>
            <a:r>
              <a:rPr lang="da-DK" sz="2800" dirty="0"/>
              <a:t> </a:t>
            </a:r>
            <a:r>
              <a:rPr lang="da-DK" sz="2800" dirty="0" err="1"/>
              <a:t>testing</a:t>
            </a:r>
            <a:r>
              <a:rPr lang="da-DK" sz="2800" dirty="0"/>
              <a:t> ”the Nexø </a:t>
            </a:r>
            <a:r>
              <a:rPr lang="da-DK" sz="2800" dirty="0" err="1"/>
              <a:t>Method</a:t>
            </a:r>
            <a:r>
              <a:rPr lang="da-DK" sz="2800" dirty="0"/>
              <a:t>”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35496" y="116632"/>
            <a:ext cx="193995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2008 </a:t>
            </a:r>
          </a:p>
          <a:p>
            <a:r>
              <a:rPr lang="da-DK" sz="3200" dirty="0"/>
              <a:t>Den Bosch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ruger\Documents\Jette\Holland\Den Bosch\21062008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35496" y="116632"/>
            <a:ext cx="193995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2008 </a:t>
            </a:r>
          </a:p>
          <a:p>
            <a:r>
              <a:rPr lang="da-DK" sz="3200" dirty="0"/>
              <a:t>Den Bosch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0" y="5910371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Postgraduate </a:t>
            </a:r>
            <a:r>
              <a:rPr lang="da-DK" sz="2800" dirty="0" err="1"/>
              <a:t>course</a:t>
            </a:r>
            <a:r>
              <a:rPr lang="da-DK" sz="2800" dirty="0"/>
              <a:t> </a:t>
            </a:r>
            <a:r>
              <a:rPr lang="da-DK" sz="2800" dirty="0" err="1"/>
              <a:t>offered</a:t>
            </a:r>
            <a:r>
              <a:rPr lang="da-DK" sz="2800" dirty="0"/>
              <a:t> to teams in the </a:t>
            </a:r>
            <a:r>
              <a:rPr lang="da-DK" sz="2800" dirty="0" err="1"/>
              <a:t>Netherlands</a:t>
            </a:r>
            <a:r>
              <a:rPr lang="da-DK" sz="2800" dirty="0"/>
              <a:t> </a:t>
            </a:r>
            <a:r>
              <a:rPr lang="da-DK" sz="2800" dirty="0" err="1"/>
              <a:t>involved</a:t>
            </a:r>
            <a:r>
              <a:rPr lang="da-DK" sz="2800" dirty="0"/>
              <a:t> in the research </a:t>
            </a:r>
            <a:r>
              <a:rPr lang="da-DK" sz="2800" dirty="0" err="1"/>
              <a:t>project</a:t>
            </a:r>
            <a:r>
              <a:rPr lang="da-DK" sz="2800" dirty="0"/>
              <a:t> </a:t>
            </a:r>
            <a:r>
              <a:rPr lang="da-DK" sz="2800" dirty="0" err="1"/>
              <a:t>testing</a:t>
            </a:r>
            <a:r>
              <a:rPr lang="da-DK" sz="2800" dirty="0"/>
              <a:t> ”the Nexø </a:t>
            </a:r>
            <a:r>
              <a:rPr lang="da-DK" sz="2800" dirty="0" err="1"/>
              <a:t>Method</a:t>
            </a:r>
            <a:r>
              <a:rPr lang="da-DK" sz="2800" dirty="0"/>
              <a:t>”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2008</a:t>
            </a:r>
          </a:p>
        </p:txBody>
      </p:sp>
      <p:pic>
        <p:nvPicPr>
          <p:cNvPr id="152578" name="Picture 2" descr="Erik Vermaire — the University of Groningen research por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831" y="44624"/>
            <a:ext cx="1984673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2010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5364088" y="1340768"/>
            <a:ext cx="30963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J.P. van </a:t>
            </a:r>
            <a:r>
              <a:rPr lang="da-DK" sz="2400" dirty="0" err="1"/>
              <a:t>Amerongen</a:t>
            </a:r>
            <a:endParaRPr lang="da-DK" sz="2400" dirty="0"/>
          </a:p>
          <a:p>
            <a:r>
              <a:rPr lang="da-DK" sz="2400" dirty="0"/>
              <a:t>W.H. </a:t>
            </a:r>
            <a:r>
              <a:rPr lang="da-DK" sz="2400" dirty="0" err="1"/>
              <a:t>Palenstein</a:t>
            </a:r>
            <a:endParaRPr lang="da-DK" sz="2400" dirty="0"/>
          </a:p>
          <a:p>
            <a:r>
              <a:rPr lang="da-DK" sz="2400" dirty="0"/>
              <a:t>A.J.P. van </a:t>
            </a:r>
            <a:r>
              <a:rPr lang="da-DK" sz="2400" dirty="0" err="1"/>
              <a:t>Strijp</a:t>
            </a:r>
            <a:endParaRPr lang="da-DK" sz="2400" dirty="0"/>
          </a:p>
          <a:p>
            <a:r>
              <a:rPr lang="da-DK" sz="2400" dirty="0"/>
              <a:t>C. van </a:t>
            </a:r>
            <a:r>
              <a:rPr lang="da-DK" sz="2400" dirty="0" err="1"/>
              <a:t>Loveren</a:t>
            </a:r>
            <a:endParaRPr lang="da-DK" sz="2400" dirty="0"/>
          </a:p>
          <a:p>
            <a:r>
              <a:rPr lang="da-DK" sz="2400" dirty="0"/>
              <a:t>R.J.M. </a:t>
            </a:r>
            <a:r>
              <a:rPr lang="da-DK" sz="2400" dirty="0" err="1"/>
              <a:t>Gruythuysen</a:t>
            </a:r>
            <a:endParaRPr lang="da-DK" sz="2400" dirty="0"/>
          </a:p>
        </p:txBody>
      </p:sp>
      <p:pic>
        <p:nvPicPr>
          <p:cNvPr id="22530" name="Picture 2" descr="https://elearning.ntvt.nl/images/resized_h/1024/uploads/ntvt/artikel/afbeeldingen/ntvt1003Kind4afb2-161_b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7134" y="3861048"/>
            <a:ext cx="2381250" cy="1847851"/>
          </a:xfrm>
          <a:prstGeom prst="rect">
            <a:avLst/>
          </a:prstGeom>
          <a:noFill/>
        </p:spPr>
      </p:pic>
      <p:pic>
        <p:nvPicPr>
          <p:cNvPr id="9" name="Picture 2" descr="https://elearning.ntvt.nl/images/cropped/262/370/uploads/ntvt/uitgave/ntvt_2010_03_omsl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374441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ruger\Documents\My Pictures\2013-5,6\100OLYMP\P524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kstboks 3"/>
          <p:cNvSpPr txBox="1"/>
          <p:nvPr/>
        </p:nvSpPr>
        <p:spPr>
          <a:xfrm>
            <a:off x="0" y="5910371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Erik </a:t>
            </a:r>
            <a:r>
              <a:rPr lang="da-DK" sz="2800" dirty="0" err="1"/>
              <a:t>Vermaire</a:t>
            </a:r>
            <a:r>
              <a:rPr lang="da-DK" sz="2800" dirty="0"/>
              <a:t> </a:t>
            </a:r>
            <a:r>
              <a:rPr lang="da-DK" sz="2800" dirty="0" err="1"/>
              <a:t>PhD</a:t>
            </a:r>
            <a:r>
              <a:rPr lang="da-DK" sz="2800" dirty="0"/>
              <a:t> </a:t>
            </a:r>
            <a:r>
              <a:rPr lang="da-DK" sz="2800" dirty="0" err="1"/>
              <a:t>defense</a:t>
            </a:r>
            <a:r>
              <a:rPr lang="da-DK" sz="2800" dirty="0"/>
              <a:t>: </a:t>
            </a:r>
            <a:r>
              <a:rPr lang="da-DK" sz="2800" b="1" dirty="0" err="1"/>
              <a:t>Optimizing</a:t>
            </a:r>
            <a:r>
              <a:rPr lang="da-DK" sz="2800" b="1" dirty="0"/>
              <a:t> Oral Health</a:t>
            </a:r>
          </a:p>
          <a:p>
            <a:pPr algn="ctr"/>
            <a:r>
              <a:rPr lang="da-DK" sz="2800" dirty="0" err="1"/>
              <a:t>Towards</a:t>
            </a:r>
            <a:r>
              <a:rPr lang="da-DK" sz="2800" dirty="0"/>
              <a:t> a </a:t>
            </a:r>
            <a:r>
              <a:rPr lang="da-DK" sz="2800" dirty="0" err="1"/>
              <a:t>tailored</a:t>
            </a:r>
            <a:r>
              <a:rPr lang="da-DK" sz="2800" dirty="0"/>
              <a:t>, </a:t>
            </a:r>
            <a:r>
              <a:rPr lang="da-DK" sz="2800" dirty="0" err="1"/>
              <a:t>effective</a:t>
            </a:r>
            <a:r>
              <a:rPr lang="da-DK" sz="2800" dirty="0"/>
              <a:t> dental </a:t>
            </a:r>
            <a:r>
              <a:rPr lang="da-DK" sz="2800" dirty="0" err="1"/>
              <a:t>care</a:t>
            </a:r>
            <a:endParaRPr lang="da-DK" sz="2800" dirty="0"/>
          </a:p>
        </p:txBody>
      </p:sp>
      <p:sp>
        <p:nvSpPr>
          <p:cNvPr id="5" name="Tekstboks 4"/>
          <p:cNvSpPr txBox="1"/>
          <p:nvPr/>
        </p:nvSpPr>
        <p:spPr>
          <a:xfrm>
            <a:off x="1601375" y="116632"/>
            <a:ext cx="68590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Aula van de </a:t>
            </a:r>
            <a:r>
              <a:rPr lang="da-DK" sz="3200" dirty="0" err="1"/>
              <a:t>Universiteit</a:t>
            </a:r>
            <a:r>
              <a:rPr lang="da-DK" sz="3200" dirty="0"/>
              <a:t> van Amsterdam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2013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uger\Documents\Jette\Nexø\Nexø\P4170005.JPG"/>
          <p:cNvPicPr>
            <a:picLocks noChangeAspect="1" noChangeArrowheads="1"/>
          </p:cNvPicPr>
          <p:nvPr/>
        </p:nvPicPr>
        <p:blipFill>
          <a:blip r:embed="rId2" cstate="print"/>
          <a:srcRect l="41718" t="60907" r="39087" b="29126"/>
          <a:stretch>
            <a:fillRect/>
          </a:stretch>
        </p:blipFill>
        <p:spPr bwMode="auto">
          <a:xfrm>
            <a:off x="1619672" y="980728"/>
            <a:ext cx="6120680" cy="4392488"/>
          </a:xfrm>
          <a:prstGeom prst="rect">
            <a:avLst/>
          </a:prstGeom>
          <a:noFill/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1619672" y="412205"/>
            <a:ext cx="6120680" cy="6405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da-DK" sz="2800" b="1" dirty="0">
                <a:latin typeface="Arial" pitchFamily="34" charset="0"/>
                <a:ea typeface="+mj-ea"/>
                <a:cs typeface="Arial" pitchFamily="34" charset="0"/>
              </a:rPr>
              <a:t> The Nexø Clinic in 1981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1115616" y="5229200"/>
            <a:ext cx="7200800" cy="1144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da-DK" sz="2800" b="1" dirty="0">
                <a:latin typeface="Arial" pitchFamily="34" charset="0"/>
                <a:ea typeface="+mj-ea"/>
                <a:cs typeface="Arial" pitchFamily="34" charset="0"/>
              </a:rPr>
              <a:t>We drilled and filled</a:t>
            </a:r>
          </a:p>
          <a:p>
            <a:pPr algn="ctr" eaLnBrk="0" hangingPunct="0">
              <a:defRPr/>
            </a:pPr>
            <a:r>
              <a:rPr lang="da-DK" sz="2800" b="1" dirty="0">
                <a:latin typeface="Arial" pitchFamily="34" charset="0"/>
                <a:ea typeface="+mj-ea"/>
                <a:cs typeface="Arial" pitchFamily="34" charset="0"/>
              </a:rPr>
              <a:t>Extension for prevention</a:t>
            </a:r>
            <a:endParaRPr lang="en-US" sz="28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2013</a:t>
            </a:r>
          </a:p>
        </p:txBody>
      </p:sp>
      <p:pic>
        <p:nvPicPr>
          <p:cNvPr id="6" name="Picture 2" descr="Magazine_Gemotiveerde_pati_nten_met_gezonde_mon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984" y="1124744"/>
            <a:ext cx="3665984" cy="5256584"/>
          </a:xfrm>
          <a:prstGeom prst="rect">
            <a:avLst/>
          </a:prstGeom>
          <a:noFill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 t="1588" r="3564"/>
          <a:stretch>
            <a:fillRect/>
          </a:stretch>
        </p:blipFill>
        <p:spPr bwMode="auto">
          <a:xfrm>
            <a:off x="4860032" y="1124744"/>
            <a:ext cx="37444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boks 6"/>
          <p:cNvSpPr txBox="1"/>
          <p:nvPr/>
        </p:nvSpPr>
        <p:spPr>
          <a:xfrm>
            <a:off x="1187624" y="116632"/>
            <a:ext cx="7632848" cy="830997"/>
          </a:xfrm>
          <a:prstGeom prst="rect">
            <a:avLst/>
          </a:prstGeom>
          <a:solidFill>
            <a:srgbClr val="8FAF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 err="1">
                <a:solidFill>
                  <a:schemeClr val="bg1"/>
                </a:solidFill>
              </a:rPr>
              <a:t>Aanbevling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  <a:r>
              <a:rPr lang="da-DK" sz="2400" b="1" dirty="0" err="1">
                <a:solidFill>
                  <a:schemeClr val="bg1"/>
                </a:solidFill>
              </a:rPr>
              <a:t>voor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  <a:r>
              <a:rPr lang="da-DK" sz="2400" b="1" dirty="0" err="1">
                <a:solidFill>
                  <a:schemeClr val="bg1"/>
                </a:solidFill>
              </a:rPr>
              <a:t>mondzorgverleners</a:t>
            </a:r>
            <a:r>
              <a:rPr lang="da-DK" sz="2400" b="1" dirty="0">
                <a:solidFill>
                  <a:schemeClr val="bg1"/>
                </a:solidFill>
              </a:rPr>
              <a:t> om de </a:t>
            </a:r>
            <a:r>
              <a:rPr lang="da-DK" sz="2400" b="1" dirty="0" err="1">
                <a:solidFill>
                  <a:schemeClr val="bg1"/>
                </a:solidFill>
              </a:rPr>
              <a:t>Non-Operative</a:t>
            </a:r>
            <a:r>
              <a:rPr lang="da-DK" sz="2400" b="1" dirty="0">
                <a:solidFill>
                  <a:schemeClr val="bg1"/>
                </a:solidFill>
              </a:rPr>
              <a:t> Caries </a:t>
            </a:r>
            <a:r>
              <a:rPr lang="da-DK" sz="2400" b="1" dirty="0" err="1">
                <a:solidFill>
                  <a:schemeClr val="bg1"/>
                </a:solidFill>
              </a:rPr>
              <a:t>Treatment</a:t>
            </a:r>
            <a:r>
              <a:rPr lang="da-DK" sz="2400" b="1" dirty="0">
                <a:solidFill>
                  <a:schemeClr val="bg1"/>
                </a:solidFill>
              </a:rPr>
              <a:t> and </a:t>
            </a:r>
            <a:r>
              <a:rPr lang="da-DK" sz="2400" b="1" dirty="0" err="1">
                <a:solidFill>
                  <a:schemeClr val="bg1"/>
                </a:solidFill>
              </a:rPr>
              <a:t>Prevention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  <a:r>
              <a:rPr lang="da-DK" sz="2400" b="1" dirty="0" err="1">
                <a:solidFill>
                  <a:schemeClr val="bg1"/>
                </a:solidFill>
              </a:rPr>
              <a:t>strategie</a:t>
            </a:r>
            <a:r>
              <a:rPr lang="da-DK" sz="2400" b="1" dirty="0">
                <a:solidFill>
                  <a:schemeClr val="bg1"/>
                </a:solidFill>
              </a:rPr>
              <a:t> to </a:t>
            </a:r>
            <a:r>
              <a:rPr lang="da-DK" sz="2400" b="1" dirty="0" err="1">
                <a:solidFill>
                  <a:schemeClr val="bg1"/>
                </a:solidFill>
              </a:rPr>
              <a:t>adopteren</a:t>
            </a:r>
            <a:endParaRPr lang="da-DK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Ivoren Kruis — Stappenplan Gewoon Gaaf (201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1748" name="Picture 4" descr="Ivoren Kruis — Stappenplan Gewoon Gaaf (2016)"/>
          <p:cNvPicPr>
            <a:picLocks noChangeAspect="1" noChangeArrowheads="1"/>
          </p:cNvPicPr>
          <p:nvPr/>
        </p:nvPicPr>
        <p:blipFill>
          <a:blip r:embed="rId2" cstate="print"/>
          <a:srcRect b="26250"/>
          <a:stretch>
            <a:fillRect/>
          </a:stretch>
        </p:blipFill>
        <p:spPr bwMode="auto">
          <a:xfrm>
            <a:off x="2051720" y="1772816"/>
            <a:ext cx="4752528" cy="4752528"/>
          </a:xfrm>
          <a:prstGeom prst="rect">
            <a:avLst/>
          </a:prstGeom>
          <a:noFill/>
        </p:spPr>
      </p:pic>
      <p:sp>
        <p:nvSpPr>
          <p:cNvPr id="31750" name="AutoShape 6" descr="Ivoren Kru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1754" name="Picture 10" descr="Wachtkamerschermen ® Wachtkamer TV in de tandartsen praktijk ..."/>
          <p:cNvPicPr>
            <a:picLocks noChangeAspect="1" noChangeArrowheads="1"/>
          </p:cNvPicPr>
          <p:nvPr/>
        </p:nvPicPr>
        <p:blipFill>
          <a:blip r:embed="rId3" cstate="print"/>
          <a:srcRect t="15750" r="1807" b="27551"/>
          <a:stretch>
            <a:fillRect/>
          </a:stretch>
        </p:blipFill>
        <p:spPr bwMode="auto">
          <a:xfrm>
            <a:off x="1331640" y="188640"/>
            <a:ext cx="6336704" cy="1296144"/>
          </a:xfrm>
          <a:prstGeom prst="rect">
            <a:avLst/>
          </a:prstGeom>
          <a:noFill/>
        </p:spPr>
      </p:pic>
      <p:sp>
        <p:nvSpPr>
          <p:cNvPr id="6" name="Tekstboks 5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2014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03648" y="1052736"/>
            <a:ext cx="6192688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Healthy teeth: All on board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Ashley </a:t>
            </a:r>
            <a:r>
              <a:rPr lang="en-US" sz="2000" dirty="0" err="1">
                <a:solidFill>
                  <a:schemeClr val="tx2"/>
                </a:solidFill>
              </a:rPr>
              <a:t>Verlinden</a:t>
            </a:r>
            <a:r>
              <a:rPr lang="en-US" sz="2000" dirty="0">
                <a:solidFill>
                  <a:schemeClr val="tx2"/>
                </a:solidFill>
              </a:rPr>
              <a:t>, Annemarie </a:t>
            </a:r>
            <a:r>
              <a:rPr lang="en-US" sz="2000" dirty="0" err="1">
                <a:solidFill>
                  <a:schemeClr val="tx2"/>
                </a:solidFill>
              </a:rPr>
              <a:t>Schuller</a:t>
            </a:r>
            <a:r>
              <a:rPr lang="en-US" sz="2000" dirty="0">
                <a:solidFill>
                  <a:schemeClr val="tx2"/>
                </a:solidFill>
              </a:rPr>
              <a:t>, Erik </a:t>
            </a:r>
            <a:r>
              <a:rPr lang="en-US" sz="2000" dirty="0" err="1">
                <a:solidFill>
                  <a:schemeClr val="tx2"/>
                </a:solidFill>
              </a:rPr>
              <a:t>Vermaire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2014</a:t>
            </a:r>
          </a:p>
        </p:txBody>
      </p:sp>
      <p:sp>
        <p:nvSpPr>
          <p:cNvPr id="6" name="Rektangel 5"/>
          <p:cNvSpPr/>
          <p:nvPr/>
        </p:nvSpPr>
        <p:spPr>
          <a:xfrm>
            <a:off x="3140224" y="2924944"/>
            <a:ext cx="26559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“</a:t>
            </a:r>
            <a:r>
              <a:rPr lang="en-US" sz="3600" b="1" dirty="0" err="1">
                <a:solidFill>
                  <a:schemeClr val="tx2"/>
                </a:solidFill>
              </a:rPr>
              <a:t>GigaGaaf</a:t>
            </a:r>
            <a:r>
              <a:rPr lang="en-US" sz="3600" b="1" dirty="0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5" name="Rektangel 4"/>
          <p:cNvSpPr/>
          <p:nvPr/>
        </p:nvSpPr>
        <p:spPr>
          <a:xfrm>
            <a:off x="539552" y="5272752"/>
            <a:ext cx="8172400" cy="11387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Long-term effects of a community-based oral health intervention for young children in the Netherlands: A 5-year follow-up</a:t>
            </a:r>
          </a:p>
          <a:p>
            <a:pPr algn="ctr"/>
            <a:r>
              <a:rPr lang="en-US" sz="1600" dirty="0" err="1"/>
              <a:t>D.A.Verlinden</a:t>
            </a:r>
            <a:r>
              <a:rPr lang="en-US" sz="1600" dirty="0"/>
              <a:t>, </a:t>
            </a:r>
            <a:r>
              <a:rPr lang="en-US" sz="1600" dirty="0" err="1"/>
              <a:t>A.A.Schuller</a:t>
            </a:r>
            <a:r>
              <a:rPr lang="en-US" sz="1600" dirty="0"/>
              <a:t>, </a:t>
            </a:r>
            <a:r>
              <a:rPr lang="en-US" sz="1600" dirty="0" err="1"/>
              <a:t>J.H.Vermaire</a:t>
            </a:r>
            <a:r>
              <a:rPr lang="en-US" sz="1600" dirty="0"/>
              <a:t>, </a:t>
            </a:r>
            <a:r>
              <a:rPr lang="en-US" sz="1600" dirty="0" err="1"/>
              <a:t>S.A.Reijneveld</a:t>
            </a:r>
            <a:r>
              <a:rPr lang="en-US" sz="1600" dirty="0"/>
              <a:t>. Community Dent Oral </a:t>
            </a:r>
            <a:r>
              <a:rPr lang="en-US" sz="1600" dirty="0" err="1"/>
              <a:t>Epidemiol</a:t>
            </a:r>
            <a:r>
              <a:rPr lang="en-US" sz="1600" dirty="0"/>
              <a:t>. 2023;00:1-9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ruger\Documents\My Pictures\Mobil 2017\DSC_0644.JPG"/>
          <p:cNvPicPr>
            <a:picLocks noChangeAspect="1" noChangeArrowheads="1"/>
          </p:cNvPicPr>
          <p:nvPr/>
        </p:nvPicPr>
        <p:blipFill>
          <a:blip r:embed="rId2" cstate="print"/>
          <a:srcRect t="7350" r="21455" b="2751"/>
          <a:stretch>
            <a:fillRect/>
          </a:stretch>
        </p:blipFill>
        <p:spPr bwMode="auto">
          <a:xfrm>
            <a:off x="539552" y="764704"/>
            <a:ext cx="8136904" cy="5688632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35496" y="116632"/>
            <a:ext cx="446545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ORCA 2017  </a:t>
            </a:r>
            <a:r>
              <a:rPr lang="da-DK" sz="3200" dirty="0" err="1"/>
              <a:t>Norway</a:t>
            </a:r>
            <a:r>
              <a:rPr lang="da-DK" sz="3200" dirty="0"/>
              <a:t>  Oslo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ruger\Documents\My Pictures\Mobil 2017\DSC_0646.JPG"/>
          <p:cNvPicPr>
            <a:picLocks noChangeAspect="1" noChangeArrowheads="1"/>
          </p:cNvPicPr>
          <p:nvPr/>
        </p:nvPicPr>
        <p:blipFill>
          <a:blip r:embed="rId2" cstate="print"/>
          <a:srcRect l="11526" t="19551" r="11259"/>
          <a:stretch>
            <a:fillRect/>
          </a:stretch>
        </p:blipFill>
        <p:spPr bwMode="auto">
          <a:xfrm>
            <a:off x="539552" y="692696"/>
            <a:ext cx="8136904" cy="5760640"/>
          </a:xfrm>
          <a:prstGeom prst="rect">
            <a:avLst/>
          </a:prstGeom>
          <a:noFill/>
        </p:spPr>
      </p:pic>
      <p:sp>
        <p:nvSpPr>
          <p:cNvPr id="6" name="Tekstboks 5"/>
          <p:cNvSpPr txBox="1"/>
          <p:nvPr/>
        </p:nvSpPr>
        <p:spPr>
          <a:xfrm>
            <a:off x="35496" y="116632"/>
            <a:ext cx="446545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ORCA 2017  </a:t>
            </a:r>
            <a:r>
              <a:rPr lang="da-DK" sz="3200" dirty="0" err="1"/>
              <a:t>Norway</a:t>
            </a:r>
            <a:r>
              <a:rPr lang="da-DK" sz="3200" dirty="0"/>
              <a:t>  Oslo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r="1299" b="73114"/>
          <a:stretch>
            <a:fillRect/>
          </a:stretch>
        </p:blipFill>
        <p:spPr bwMode="auto">
          <a:xfrm>
            <a:off x="827584" y="1124744"/>
            <a:ext cx="77768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boks 4"/>
          <p:cNvSpPr txBox="1"/>
          <p:nvPr/>
        </p:nvSpPr>
        <p:spPr>
          <a:xfrm>
            <a:off x="35496" y="1166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dirty="0"/>
              <a:t>2018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ruger\Documents\My Pictures\ORCA 2023.jpg"/>
          <p:cNvPicPr>
            <a:picLocks noChangeAspect="1" noChangeArrowheads="1"/>
          </p:cNvPicPr>
          <p:nvPr/>
        </p:nvPicPr>
        <p:blipFill>
          <a:blip r:embed="rId2" cstate="print"/>
          <a:srcRect r="5347" b="34133"/>
          <a:stretch>
            <a:fillRect/>
          </a:stretch>
        </p:blipFill>
        <p:spPr bwMode="auto">
          <a:xfrm>
            <a:off x="755576" y="476672"/>
            <a:ext cx="7560840" cy="5904656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35496" y="116632"/>
            <a:ext cx="91085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ORCA 2023  The </a:t>
            </a:r>
            <a:r>
              <a:rPr lang="da-DK" sz="3200" dirty="0" err="1"/>
              <a:t>Netherlands</a:t>
            </a:r>
            <a:r>
              <a:rPr lang="da-DK" sz="3200" dirty="0"/>
              <a:t>   </a:t>
            </a:r>
            <a:r>
              <a:rPr lang="da-DK" sz="3200" dirty="0" err="1"/>
              <a:t>Egmond</a:t>
            </a:r>
            <a:r>
              <a:rPr lang="da-DK" sz="3200" dirty="0"/>
              <a:t> </a:t>
            </a:r>
            <a:r>
              <a:rPr lang="da-DK" sz="3200" dirty="0" err="1"/>
              <a:t>ann</a:t>
            </a:r>
            <a:r>
              <a:rPr lang="da-DK" sz="3200" dirty="0"/>
              <a:t> </a:t>
            </a:r>
            <a:r>
              <a:rPr lang="da-DK" sz="3200" dirty="0" err="1"/>
              <a:t>Zee</a:t>
            </a:r>
            <a:endParaRPr lang="da-DK" sz="3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Text Box 2"/>
          <p:cNvSpPr txBox="1">
            <a:spLocks noChangeArrowheads="1"/>
          </p:cNvSpPr>
          <p:nvPr/>
        </p:nvSpPr>
        <p:spPr bwMode="auto">
          <a:xfrm>
            <a:off x="5517248" y="3105536"/>
            <a:ext cx="298782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NOCTP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765955" name="AutoShape 3"/>
          <p:cNvSpPr>
            <a:spLocks noChangeAspect="1" noChangeArrowheads="1" noTextEdit="1"/>
          </p:cNvSpPr>
          <p:nvPr/>
        </p:nvSpPr>
        <p:spPr bwMode="auto">
          <a:xfrm>
            <a:off x="1584325" y="260350"/>
            <a:ext cx="83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56" name="Rectangle 4"/>
          <p:cNvSpPr>
            <a:spLocks noChangeArrowheads="1"/>
          </p:cNvSpPr>
          <p:nvPr/>
        </p:nvSpPr>
        <p:spPr bwMode="auto">
          <a:xfrm>
            <a:off x="2130425" y="677863"/>
            <a:ext cx="63928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58" name="Line 6"/>
          <p:cNvSpPr>
            <a:spLocks noChangeShapeType="1"/>
          </p:cNvSpPr>
          <p:nvPr/>
        </p:nvSpPr>
        <p:spPr bwMode="auto">
          <a:xfrm>
            <a:off x="827584" y="677863"/>
            <a:ext cx="1588" cy="55895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65961" name="Line 9"/>
          <p:cNvSpPr>
            <a:spLocks noChangeShapeType="1"/>
          </p:cNvSpPr>
          <p:nvPr/>
        </p:nvSpPr>
        <p:spPr bwMode="auto">
          <a:xfrm>
            <a:off x="827585" y="6237312"/>
            <a:ext cx="7695704" cy="3172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65962" name="Text Box 10"/>
          <p:cNvSpPr txBox="1">
            <a:spLocks noChangeArrowheads="1"/>
          </p:cNvSpPr>
          <p:nvPr/>
        </p:nvSpPr>
        <p:spPr bwMode="auto">
          <a:xfrm>
            <a:off x="4504608" y="3641977"/>
            <a:ext cx="335232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Testing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Nexø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PhD</a:t>
            </a:r>
            <a:endParaRPr lang="da-DK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5963" name="Text Box 11"/>
          <p:cNvSpPr txBox="1">
            <a:spLocks noChangeArrowheads="1"/>
          </p:cNvSpPr>
          <p:nvPr/>
        </p:nvSpPr>
        <p:spPr bwMode="auto">
          <a:xfrm>
            <a:off x="3261531" y="4683213"/>
            <a:ext cx="1616789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NVT </a:t>
            </a:r>
            <a:r>
              <a:rPr lang="da-DK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congress</a:t>
            </a:r>
            <a:endParaRPr lang="da-DK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5964" name="Text Box 12"/>
          <p:cNvSpPr txBox="1">
            <a:spLocks noChangeArrowheads="1"/>
          </p:cNvSpPr>
          <p:nvPr/>
        </p:nvSpPr>
        <p:spPr bwMode="auto">
          <a:xfrm>
            <a:off x="2267744" y="5235297"/>
            <a:ext cx="216024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ACTA visit to Nexø</a:t>
            </a:r>
          </a:p>
        </p:txBody>
      </p:sp>
      <p:sp>
        <p:nvSpPr>
          <p:cNvPr id="765965" name="Text Box 13"/>
          <p:cNvSpPr txBox="1">
            <a:spLocks noChangeArrowheads="1"/>
          </p:cNvSpPr>
          <p:nvPr/>
        </p:nvSpPr>
        <p:spPr bwMode="auto">
          <a:xfrm>
            <a:off x="1043608" y="5953069"/>
            <a:ext cx="907364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ORCA  </a:t>
            </a:r>
          </a:p>
        </p:txBody>
      </p:sp>
      <p:sp>
        <p:nvSpPr>
          <p:cNvPr id="765969" name="Text Box 17"/>
          <p:cNvSpPr txBox="1">
            <a:spLocks noChangeArrowheads="1"/>
          </p:cNvSpPr>
          <p:nvPr/>
        </p:nvSpPr>
        <p:spPr bwMode="auto">
          <a:xfrm>
            <a:off x="2195736" y="384175"/>
            <a:ext cx="4230453" cy="5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Nexø in the </a:t>
            </a:r>
            <a:r>
              <a:rPr lang="da-DK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Netherlands</a:t>
            </a:r>
            <a:endParaRPr lang="da-DK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5970" name="Freeform 18"/>
          <p:cNvSpPr>
            <a:spLocks/>
          </p:cNvSpPr>
          <p:nvPr/>
        </p:nvSpPr>
        <p:spPr bwMode="auto">
          <a:xfrm>
            <a:off x="827584" y="1052736"/>
            <a:ext cx="7632848" cy="5184576"/>
          </a:xfrm>
          <a:custGeom>
            <a:avLst/>
            <a:gdLst/>
            <a:ahLst/>
            <a:cxnLst>
              <a:cxn ang="0">
                <a:pos x="0" y="2884"/>
              </a:cxn>
              <a:cxn ang="0">
                <a:pos x="4030" y="0"/>
              </a:cxn>
            </a:cxnLst>
            <a:rect l="0" t="0" r="r" b="b"/>
            <a:pathLst>
              <a:path w="4030" h="2884">
                <a:moveTo>
                  <a:pt x="0" y="2884"/>
                </a:moveTo>
                <a:lnTo>
                  <a:pt x="4030" y="0"/>
                </a:lnTo>
              </a:path>
            </a:pathLst>
          </a:custGeom>
          <a:noFill/>
          <a:ln w="28575" cmpd="sng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a-DK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323528" y="6237312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     1995        2001        2005       2008      2013/14                           2024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494628" y="4485477"/>
            <a:ext cx="2679836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Groningen visit to Nexø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563888" y="4279741"/>
            <a:ext cx="1968424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NVM </a:t>
            </a:r>
            <a:r>
              <a:rPr lang="da-DK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conference</a:t>
            </a:r>
            <a:endParaRPr lang="da-DK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Tekstboks 21"/>
          <p:cNvSpPr txBox="1"/>
          <p:nvPr/>
        </p:nvSpPr>
        <p:spPr>
          <a:xfrm>
            <a:off x="827584" y="5877272"/>
            <a:ext cx="288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>
              <a:solidFill>
                <a:srgbClr val="00B0F0"/>
              </a:solidFill>
            </a:endParaRPr>
          </a:p>
        </p:txBody>
      </p:sp>
      <p:sp>
        <p:nvSpPr>
          <p:cNvPr id="23" name="Tekstboks 22"/>
          <p:cNvSpPr txBox="1"/>
          <p:nvPr/>
        </p:nvSpPr>
        <p:spPr>
          <a:xfrm>
            <a:off x="2051721" y="5157192"/>
            <a:ext cx="28803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da-DK" dirty="0">
              <a:solidFill>
                <a:srgbClr val="00B0F0"/>
              </a:solidFill>
            </a:endParaRPr>
          </a:p>
        </p:txBody>
      </p:sp>
      <p:sp>
        <p:nvSpPr>
          <p:cNvPr id="24" name="Tekstboks 23"/>
          <p:cNvSpPr txBox="1"/>
          <p:nvPr/>
        </p:nvSpPr>
        <p:spPr>
          <a:xfrm>
            <a:off x="3059833" y="4509120"/>
            <a:ext cx="2880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26" name="Tekstboks 25"/>
          <p:cNvSpPr txBox="1"/>
          <p:nvPr/>
        </p:nvSpPr>
        <p:spPr>
          <a:xfrm>
            <a:off x="5292080" y="2987660"/>
            <a:ext cx="28803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27" name="Tekstboks 26"/>
          <p:cNvSpPr txBox="1"/>
          <p:nvPr/>
        </p:nvSpPr>
        <p:spPr>
          <a:xfrm>
            <a:off x="8244409" y="980728"/>
            <a:ext cx="28803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524328" y="156120"/>
            <a:ext cx="1656184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Ivoren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Kruis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10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jaar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>
              <a:lnSpc>
                <a:spcPct val="85000"/>
              </a:lnSpc>
            </a:pP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Gewoon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Gaaf</a:t>
            </a:r>
            <a:endParaRPr lang="da-DK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355976" y="3885433"/>
            <a:ext cx="284488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NVvK</a:t>
            </a:r>
            <a:r>
              <a:rPr lang="da-D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VBTGG </a:t>
            </a:r>
            <a:r>
              <a:rPr lang="da-DK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congress</a:t>
            </a:r>
            <a:r>
              <a:rPr lang="da-D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0" name="Tekstboks 29"/>
          <p:cNvSpPr txBox="1"/>
          <p:nvPr/>
        </p:nvSpPr>
        <p:spPr>
          <a:xfrm>
            <a:off x="4139952" y="3779748"/>
            <a:ext cx="2880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1" name="Tekstboks 30"/>
          <p:cNvSpPr txBox="1"/>
          <p:nvPr/>
        </p:nvSpPr>
        <p:spPr>
          <a:xfrm>
            <a:off x="4283968" y="3573016"/>
            <a:ext cx="28803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2" name="Tekstboks 31"/>
          <p:cNvSpPr txBox="1"/>
          <p:nvPr/>
        </p:nvSpPr>
        <p:spPr>
          <a:xfrm>
            <a:off x="3203848" y="4355812"/>
            <a:ext cx="28803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3" name="Tekstboks 32"/>
          <p:cNvSpPr txBox="1"/>
          <p:nvPr/>
        </p:nvSpPr>
        <p:spPr>
          <a:xfrm>
            <a:off x="3347864" y="4211796"/>
            <a:ext cx="2880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4" name="Tekstboks 33"/>
          <p:cNvSpPr txBox="1"/>
          <p:nvPr/>
        </p:nvSpPr>
        <p:spPr>
          <a:xfrm>
            <a:off x="5436097" y="2780928"/>
            <a:ext cx="28803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5652120" y="2859033"/>
            <a:ext cx="296724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Stappenplan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Ivoren</a:t>
            </a:r>
            <a:r>
              <a:rPr lang="da-DK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Kruis</a:t>
            </a:r>
            <a:endParaRPr lang="da-DK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7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Stappenplan Gewoon Gaaf beschikbaar voor praktijken - dental IN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32" name="AutoShape 4" descr="Stappenplan Gewoon Gaaf beschikbaar voor praktijken - dental IN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34" name="AutoShape 6" descr="Ivoren Kruis — Basiscursus 'Gewoon Gaaf met Motivational Interviewing'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36" name="AutoShape 8" descr="Ivoren Kruis — Basiscursus 'Gewoon Gaaf met Motivational Interviewing'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2538" name="Picture 10" descr="Ivoren Kruis — Jaarcongres Ivoren Kruis 2024 '10 jaar Gewoon Gaaf'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60848"/>
            <a:ext cx="5715000" cy="2857500"/>
          </a:xfrm>
          <a:prstGeom prst="rect">
            <a:avLst/>
          </a:prstGeom>
          <a:noFill/>
        </p:spPr>
      </p:pic>
      <p:sp>
        <p:nvSpPr>
          <p:cNvPr id="7" name="Tekstboks 6"/>
          <p:cNvSpPr txBox="1"/>
          <p:nvPr/>
        </p:nvSpPr>
        <p:spPr>
          <a:xfrm>
            <a:off x="2301727" y="980728"/>
            <a:ext cx="414248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800" dirty="0" err="1"/>
              <a:t>Congratulations</a:t>
            </a:r>
            <a:endParaRPr lang="da-DK" sz="4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uger\Documents\My Pictures\2007-1,3\P115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33413"/>
            <a:ext cx="7687890" cy="5591175"/>
          </a:xfrm>
          <a:prstGeom prst="rect">
            <a:avLst/>
          </a:prstGeom>
          <a:noFill/>
        </p:spPr>
      </p:pic>
      <p:sp>
        <p:nvSpPr>
          <p:cNvPr id="3" name="Tekstboks 2"/>
          <p:cNvSpPr txBox="1">
            <a:spLocks noChangeArrowheads="1"/>
          </p:cNvSpPr>
          <p:nvPr/>
        </p:nvSpPr>
        <p:spPr bwMode="auto">
          <a:xfrm>
            <a:off x="755873" y="6218148"/>
            <a:ext cx="30240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800" b="1" dirty="0" err="1">
                <a:solidFill>
                  <a:schemeClr val="bg1"/>
                </a:solidFill>
              </a:rPr>
              <a:t>Funen</a:t>
            </a:r>
            <a:r>
              <a:rPr lang="da-DK" sz="2800" b="1" dirty="0">
                <a:solidFill>
                  <a:schemeClr val="bg1"/>
                </a:solidFill>
              </a:rPr>
              <a:t> 2007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2488960" y="620688"/>
            <a:ext cx="4027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800" dirty="0"/>
              <a:t>Denmark </a:t>
            </a:r>
            <a:r>
              <a:rPr lang="da-DK" sz="4800" dirty="0" err="1"/>
              <a:t>today</a:t>
            </a:r>
            <a:endParaRPr lang="da-DK" sz="4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Grp="1" noChangeAspect="1"/>
          </p:cNvGraphicFramePr>
          <p:nvPr>
            <p:ph/>
          </p:nvPr>
        </p:nvGraphicFramePr>
        <p:xfrm>
          <a:off x="508000" y="355600"/>
          <a:ext cx="8128000" cy="574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43608" y="6234113"/>
            <a:ext cx="7200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1800" b="1" dirty="0">
                <a:solidFill>
                  <a:srgbClr val="002060"/>
                </a:solidFill>
              </a:rPr>
              <a:t>Danish National data. Danish Health Authority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70485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boks 3"/>
          <p:cNvSpPr txBox="1">
            <a:spLocks noChangeArrowheads="1"/>
          </p:cNvSpPr>
          <p:nvPr/>
        </p:nvSpPr>
        <p:spPr bwMode="auto">
          <a:xfrm>
            <a:off x="755576" y="6165502"/>
            <a:ext cx="396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</a:rPr>
              <a:t>Kibæk, </a:t>
            </a:r>
            <a:r>
              <a:rPr lang="da-DK" sz="2800" b="1" dirty="0" err="1">
                <a:solidFill>
                  <a:schemeClr val="bg1"/>
                </a:solidFill>
              </a:rPr>
              <a:t>Jutland</a:t>
            </a:r>
            <a:r>
              <a:rPr lang="da-DK" sz="2800" b="1" dirty="0">
                <a:solidFill>
                  <a:schemeClr val="bg1"/>
                </a:solidFill>
              </a:rPr>
              <a:t> 2006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kstboks 3"/>
          <p:cNvSpPr txBox="1">
            <a:spLocks noChangeArrowheads="1"/>
          </p:cNvSpPr>
          <p:nvPr/>
        </p:nvSpPr>
        <p:spPr bwMode="auto">
          <a:xfrm>
            <a:off x="827584" y="2812866"/>
            <a:ext cx="172789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400" b="1" dirty="0"/>
              <a:t>Dental hygienist</a:t>
            </a:r>
            <a:endParaRPr lang="en-US" sz="24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Bruger\Documents\My Pictures\2014-1,2\100OLYMP\P2070057 - Ko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32848" cy="5544616"/>
          </a:xfrm>
          <a:prstGeom prst="rect">
            <a:avLst/>
          </a:prstGeom>
          <a:noFill/>
        </p:spPr>
      </p:pic>
      <p:sp>
        <p:nvSpPr>
          <p:cNvPr id="6" name="Tekstboks 3"/>
          <p:cNvSpPr txBox="1">
            <a:spLocks noChangeArrowheads="1"/>
          </p:cNvSpPr>
          <p:nvPr/>
        </p:nvSpPr>
        <p:spPr bwMode="auto">
          <a:xfrm>
            <a:off x="827584" y="2812866"/>
            <a:ext cx="172789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400" b="1" dirty="0"/>
              <a:t>Dental </a:t>
            </a:r>
            <a:r>
              <a:rPr lang="da-DK" sz="2400" b="1" dirty="0" err="1"/>
              <a:t>assistant</a:t>
            </a:r>
            <a:endParaRPr lang="en-US" sz="2400" b="1" dirty="0"/>
          </a:p>
        </p:txBody>
      </p:sp>
      <p:sp>
        <p:nvSpPr>
          <p:cNvPr id="8" name="Tekstboks 7"/>
          <p:cNvSpPr txBox="1">
            <a:spLocks noChangeArrowheads="1"/>
          </p:cNvSpPr>
          <p:nvPr/>
        </p:nvSpPr>
        <p:spPr bwMode="auto">
          <a:xfrm>
            <a:off x="755873" y="6218148"/>
            <a:ext cx="30240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</a:rPr>
              <a:t>Copenhagen 2014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3170490" y="1691807"/>
            <a:ext cx="67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    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4144710" y="1971885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Constantia" pitchFamily="18" charset="0"/>
              </a:defRPr>
            </a:lvl1pPr>
          </a:lstStyle>
          <a:p>
            <a:r>
              <a:rPr lang="en-GB" sz="4800" dirty="0">
                <a:solidFill>
                  <a:srgbClr val="EEEEEE"/>
                </a:solidFill>
              </a:rPr>
              <a:t>     </a:t>
            </a:r>
          </a:p>
        </p:txBody>
      </p:sp>
      <p:sp>
        <p:nvSpPr>
          <p:cNvPr id="21" name="Rektangel 20"/>
          <p:cNvSpPr/>
          <p:nvPr/>
        </p:nvSpPr>
        <p:spPr>
          <a:xfrm>
            <a:off x="0" y="1988840"/>
            <a:ext cx="9144000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45470" r="41139" b="7417"/>
          <a:stretch/>
        </p:blipFill>
        <p:spPr bwMode="auto">
          <a:xfrm flipH="1">
            <a:off x="251520" y="2525624"/>
            <a:ext cx="1311100" cy="140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/>
          <a:stretch>
            <a:fillRect/>
          </a:stretch>
        </p:blipFill>
        <p:spPr bwMode="auto">
          <a:xfrm>
            <a:off x="2123728" y="2420888"/>
            <a:ext cx="1647053" cy="166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4" name="Tekstboks 23"/>
          <p:cNvSpPr txBox="1"/>
          <p:nvPr/>
        </p:nvSpPr>
        <p:spPr>
          <a:xfrm>
            <a:off x="3789541" y="2701369"/>
            <a:ext cx="710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+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96844"/>
            <a:ext cx="3366792" cy="192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6" name="Tekstboks 25"/>
          <p:cNvSpPr txBox="1"/>
          <p:nvPr/>
        </p:nvSpPr>
        <p:spPr>
          <a:xfrm>
            <a:off x="4860032" y="2701369"/>
            <a:ext cx="710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=</a:t>
            </a:r>
          </a:p>
        </p:txBody>
      </p:sp>
      <p:pic>
        <p:nvPicPr>
          <p:cNvPr id="27" name="Billed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35" y="2701956"/>
            <a:ext cx="756995" cy="1087084"/>
          </a:xfrm>
          <a:prstGeom prst="rect">
            <a:avLst/>
          </a:prstGeom>
        </p:spPr>
      </p:pic>
      <p:sp>
        <p:nvSpPr>
          <p:cNvPr id="28" name="Tekstboks 27"/>
          <p:cNvSpPr txBox="1"/>
          <p:nvPr/>
        </p:nvSpPr>
        <p:spPr>
          <a:xfrm>
            <a:off x="1475656" y="2701369"/>
            <a:ext cx="710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+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012160" y="2272358"/>
            <a:ext cx="2217439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DMF-S (15 yrs old)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012160" y="3809926"/>
            <a:ext cx="5413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1981</a:t>
            </a:r>
            <a:endParaRPr kumimoji="0" lang="da-DK" alt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8244408" y="3809926"/>
            <a:ext cx="5413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2017</a:t>
            </a:r>
            <a:endParaRPr kumimoji="0" lang="da-DK" alt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itel 8"/>
          <p:cNvSpPr txBox="1">
            <a:spLocks/>
          </p:cNvSpPr>
          <p:nvPr/>
        </p:nvSpPr>
        <p:spPr>
          <a:xfrm>
            <a:off x="1691680" y="5661248"/>
            <a:ext cx="5904656" cy="71095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dirty="0">
                <a:latin typeface="+mj-lt"/>
                <a:ea typeface="+mj-ea"/>
                <a:cs typeface="+mj-cs"/>
              </a:rPr>
              <a:t>Back of the ORCA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lecture</a:t>
            </a: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by Jette Christiansen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35496" y="116632"/>
            <a:ext cx="91085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ORCA 2018   Denmark   Copenhagen</a:t>
            </a:r>
          </a:p>
        </p:txBody>
      </p:sp>
      <p:sp>
        <p:nvSpPr>
          <p:cNvPr id="18" name="Oval billedforklaring 17"/>
          <p:cNvSpPr/>
          <p:nvPr/>
        </p:nvSpPr>
        <p:spPr>
          <a:xfrm>
            <a:off x="1115616" y="4149080"/>
            <a:ext cx="6912768" cy="3024336"/>
          </a:xfrm>
          <a:prstGeom prst="wedgeEllipseCallout">
            <a:avLst>
              <a:gd name="adj1" fmla="val -49941"/>
              <a:gd name="adj2" fmla="val -70574"/>
            </a:avLst>
          </a:prstGeom>
          <a:solidFill>
            <a:srgbClr val="8FAF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tx1"/>
                </a:solidFill>
              </a:rPr>
              <a:t>”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If One Is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Truly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to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Succeed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in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Leading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a Person to a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Specific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Place,</a:t>
            </a:r>
          </a:p>
          <a:p>
            <a:pPr algn="ctr"/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One Must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First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Foremost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Take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Care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to Find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Him</a:t>
            </a:r>
            <a:endParaRPr lang="da-DK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Where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a-DK" sz="2400" b="1" dirty="0">
                <a:solidFill>
                  <a:schemeClr val="tx1"/>
                </a:solidFill>
                <a:latin typeface="Calibri" pitchFamily="34" charset="0"/>
              </a:rPr>
              <a:t>He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 Is and Begin </a:t>
            </a:r>
            <a:r>
              <a:rPr lang="da-DK" sz="2400" dirty="0" err="1">
                <a:solidFill>
                  <a:schemeClr val="tx1"/>
                </a:solidFill>
                <a:latin typeface="Calibri" pitchFamily="34" charset="0"/>
              </a:rPr>
              <a:t>There</a:t>
            </a:r>
            <a:r>
              <a:rPr lang="da-DK" sz="2400" dirty="0">
                <a:solidFill>
                  <a:schemeClr val="tx1"/>
                </a:solidFill>
                <a:latin typeface="Calibri" pitchFamily="34" charset="0"/>
              </a:rPr>
              <a:t>”</a:t>
            </a:r>
          </a:p>
          <a:p>
            <a:pPr algn="ctr"/>
            <a:r>
              <a:rPr lang="da-DK" sz="2000" i="1" dirty="0">
                <a:solidFill>
                  <a:schemeClr val="tx2"/>
                </a:solidFill>
                <a:latin typeface="Calibri" pitchFamily="34" charset="0"/>
              </a:rPr>
              <a:t>S. Kierkegaard</a:t>
            </a:r>
          </a:p>
          <a:p>
            <a:pPr algn="ctr"/>
            <a:endParaRPr lang="da-D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7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07504" y="0"/>
          <a:ext cx="9036496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467544" y="1340768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boks 7"/>
          <p:cNvSpPr txBox="1"/>
          <p:nvPr/>
        </p:nvSpPr>
        <p:spPr>
          <a:xfrm rot="10800000" flipV="1">
            <a:off x="2267744" y="663659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Denmark: Primary dentition 1972 -2022</a:t>
            </a:r>
          </a:p>
        </p:txBody>
      </p:sp>
      <p:sp>
        <p:nvSpPr>
          <p:cNvPr id="9" name="Rektangel 8"/>
          <p:cNvSpPr/>
          <p:nvPr/>
        </p:nvSpPr>
        <p:spPr>
          <a:xfrm>
            <a:off x="2627784" y="1700808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2000" b="1" i="0" u="none" strike="noStrike" kern="1200" baseline="0">
                <a:solidFill>
                  <a:prstClr val="black"/>
                </a:solidFill>
                <a:latin typeface="Calibri"/>
              </a:defRPr>
            </a:pPr>
            <a:r>
              <a:rPr lang="da-DK" dirty="0">
                <a:solidFill>
                  <a:srgbClr val="00B050"/>
                </a:solidFill>
              </a:rPr>
              <a:t>Longitudinal course from 3 to 5 to 7 years</a:t>
            </a:r>
          </a:p>
        </p:txBody>
      </p:sp>
      <p:sp>
        <p:nvSpPr>
          <p:cNvPr id="12" name="Lige pilforbindelse 11"/>
          <p:cNvSpPr/>
          <p:nvPr/>
        </p:nvSpPr>
        <p:spPr>
          <a:xfrm flipV="1">
            <a:off x="3707904" y="3573016"/>
            <a:ext cx="288032" cy="504056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4" name="Lige pilforbindelse 13"/>
          <p:cNvSpPr/>
          <p:nvPr/>
        </p:nvSpPr>
        <p:spPr>
          <a:xfrm flipV="1">
            <a:off x="4932040" y="3717032"/>
            <a:ext cx="288032" cy="43204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5" name="Lige pilforbindelse 14"/>
          <p:cNvSpPr/>
          <p:nvPr/>
        </p:nvSpPr>
        <p:spPr>
          <a:xfrm flipV="1">
            <a:off x="6156176" y="4077072"/>
            <a:ext cx="288032" cy="21602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6" name="Lige pilforbindelse 15"/>
          <p:cNvSpPr/>
          <p:nvPr/>
        </p:nvSpPr>
        <p:spPr>
          <a:xfrm flipV="1">
            <a:off x="7380312" y="4149080"/>
            <a:ext cx="216024" cy="144016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1" name="Tekstboks 10"/>
          <p:cNvSpPr txBox="1"/>
          <p:nvPr/>
        </p:nvSpPr>
        <p:spPr>
          <a:xfrm>
            <a:off x="35496" y="116632"/>
            <a:ext cx="91085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ORCA 2023   The </a:t>
            </a:r>
            <a:r>
              <a:rPr lang="da-DK" sz="3200" dirty="0" err="1"/>
              <a:t>Netherlands</a:t>
            </a:r>
            <a:r>
              <a:rPr lang="da-DK" sz="3200" dirty="0"/>
              <a:t>   </a:t>
            </a:r>
            <a:r>
              <a:rPr lang="da-DK" sz="3200" dirty="0" err="1"/>
              <a:t>Egmond</a:t>
            </a:r>
            <a:r>
              <a:rPr lang="da-DK" sz="3200" dirty="0"/>
              <a:t> </a:t>
            </a:r>
            <a:r>
              <a:rPr lang="da-DK" sz="3200" dirty="0" err="1"/>
              <a:t>ann</a:t>
            </a:r>
            <a:r>
              <a:rPr lang="da-DK" sz="3200" dirty="0"/>
              <a:t> </a:t>
            </a:r>
            <a:r>
              <a:rPr lang="da-DK" sz="3200" dirty="0" err="1"/>
              <a:t>Zee</a:t>
            </a:r>
            <a:endParaRPr lang="da-DK" sz="3200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457200" y="5544616"/>
            <a:ext cx="8229600" cy="12687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/DMFS improvements in the Public Dental Health Service for Children/Adolescents in Denmark during 1972-2022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J. Christiansen, M.E.C. Christiansen, K.R.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Ekstrand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Cariology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Endodontics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Department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Odontology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University of Copenhagen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1835696" y="260648"/>
            <a:ext cx="56166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Denmark </a:t>
            </a:r>
            <a:r>
              <a:rPr lang="da-DK" sz="4000" dirty="0" err="1"/>
              <a:t>today</a:t>
            </a:r>
            <a:endParaRPr lang="da-DK" sz="4000" dirty="0"/>
          </a:p>
        </p:txBody>
      </p:sp>
      <p:sp>
        <p:nvSpPr>
          <p:cNvPr id="3" name="Tekstboks 2"/>
          <p:cNvSpPr txBox="1"/>
          <p:nvPr/>
        </p:nvSpPr>
        <p:spPr>
          <a:xfrm>
            <a:off x="1187624" y="1772816"/>
            <a:ext cx="6904582" cy="44012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800" b="1" u="sng" dirty="0" err="1"/>
              <a:t>Good</a:t>
            </a:r>
            <a:r>
              <a:rPr lang="da-DK" sz="2800" b="1" u="sng" dirty="0"/>
              <a:t> News and Problems:</a:t>
            </a:r>
          </a:p>
          <a:p>
            <a:endParaRPr lang="da-DK" sz="2800" b="1" dirty="0"/>
          </a:p>
          <a:p>
            <a:r>
              <a:rPr lang="da-DK" sz="2800" b="1" dirty="0" err="1">
                <a:solidFill>
                  <a:srgbClr val="009900"/>
                </a:solidFill>
              </a:rPr>
              <a:t>Act</a:t>
            </a:r>
            <a:r>
              <a:rPr lang="da-DK" sz="2800" b="1" dirty="0">
                <a:solidFill>
                  <a:srgbClr val="009900"/>
                </a:solidFill>
              </a:rPr>
              <a:t> </a:t>
            </a:r>
            <a:r>
              <a:rPr lang="da-DK" sz="2800" b="1" dirty="0" err="1">
                <a:solidFill>
                  <a:srgbClr val="009900"/>
                </a:solidFill>
              </a:rPr>
              <a:t>on</a:t>
            </a:r>
            <a:r>
              <a:rPr lang="da-DK" sz="2800" b="1" dirty="0">
                <a:solidFill>
                  <a:srgbClr val="009900"/>
                </a:solidFill>
              </a:rPr>
              <a:t> oral </a:t>
            </a:r>
            <a:r>
              <a:rPr lang="da-DK" sz="2800" b="1" dirty="0" err="1">
                <a:solidFill>
                  <a:srgbClr val="009900"/>
                </a:solidFill>
              </a:rPr>
              <a:t>health</a:t>
            </a:r>
            <a:r>
              <a:rPr lang="da-DK" sz="2800" b="1" dirty="0">
                <a:solidFill>
                  <a:srgbClr val="009900"/>
                </a:solidFill>
              </a:rPr>
              <a:t> </a:t>
            </a:r>
            <a:r>
              <a:rPr lang="da-DK" sz="2800" b="1" dirty="0" err="1">
                <a:solidFill>
                  <a:srgbClr val="009900"/>
                </a:solidFill>
              </a:rPr>
              <a:t>care</a:t>
            </a:r>
            <a:r>
              <a:rPr lang="da-DK" sz="2800" b="1" dirty="0">
                <a:solidFill>
                  <a:srgbClr val="009900"/>
                </a:solidFill>
              </a:rPr>
              <a:t>: 0 - 18yrs</a:t>
            </a:r>
            <a:endParaRPr lang="da-DK" sz="2800" b="1" dirty="0"/>
          </a:p>
          <a:p>
            <a:endParaRPr lang="da-DK" sz="2800" b="1" dirty="0"/>
          </a:p>
          <a:p>
            <a:r>
              <a:rPr lang="da-DK" sz="2800" b="1" dirty="0" err="1"/>
              <a:t>Closing</a:t>
            </a:r>
            <a:r>
              <a:rPr lang="da-DK" sz="2800" b="1" dirty="0"/>
              <a:t>  of small </a:t>
            </a:r>
            <a:r>
              <a:rPr lang="da-DK" sz="2800" b="1" dirty="0" err="1"/>
              <a:t>schoolclinics</a:t>
            </a:r>
            <a:r>
              <a:rPr lang="da-DK" sz="2800" b="1" dirty="0"/>
              <a:t> = </a:t>
            </a:r>
            <a:r>
              <a:rPr lang="da-DK" sz="2800" b="1" dirty="0" err="1"/>
              <a:t>centralization</a:t>
            </a:r>
            <a:endParaRPr lang="da-DK" sz="2800" b="1" dirty="0"/>
          </a:p>
          <a:p>
            <a:endParaRPr lang="da-DK" sz="2800" b="1" dirty="0"/>
          </a:p>
          <a:p>
            <a:r>
              <a:rPr lang="da-DK" sz="2800" b="1" dirty="0" err="1">
                <a:solidFill>
                  <a:srgbClr val="FF0000"/>
                </a:solidFill>
              </a:rPr>
              <a:t>Lack</a:t>
            </a:r>
            <a:r>
              <a:rPr lang="da-DK" sz="2800" b="1" dirty="0">
                <a:solidFill>
                  <a:srgbClr val="FF0000"/>
                </a:solidFill>
              </a:rPr>
              <a:t> of dentists/ </a:t>
            </a:r>
            <a:r>
              <a:rPr lang="da-DK" sz="2800" b="1" dirty="0" err="1">
                <a:solidFill>
                  <a:srgbClr val="FF0000"/>
                </a:solidFill>
              </a:rPr>
              <a:t>hygenists</a:t>
            </a:r>
            <a:r>
              <a:rPr lang="da-DK" sz="2800" b="1" dirty="0">
                <a:solidFill>
                  <a:srgbClr val="FF0000"/>
                </a:solidFill>
              </a:rPr>
              <a:t> /dental </a:t>
            </a:r>
            <a:r>
              <a:rPr lang="da-DK" sz="2800" b="1" dirty="0" err="1">
                <a:solidFill>
                  <a:srgbClr val="FF0000"/>
                </a:solidFill>
              </a:rPr>
              <a:t>assistants</a:t>
            </a:r>
            <a:endParaRPr lang="da-DK" sz="2800" b="1" dirty="0">
              <a:solidFill>
                <a:srgbClr val="FF0000"/>
              </a:solidFill>
            </a:endParaRPr>
          </a:p>
          <a:p>
            <a:endParaRPr lang="da-DK" sz="2800" b="1" dirty="0"/>
          </a:p>
          <a:p>
            <a:r>
              <a:rPr lang="da-DK" sz="2800" b="1" dirty="0">
                <a:solidFill>
                  <a:srgbClr val="FF0000"/>
                </a:solidFill>
              </a:rPr>
              <a:t>Insufficient </a:t>
            </a:r>
            <a:r>
              <a:rPr lang="da-DK" sz="2800" b="1" dirty="0" err="1">
                <a:solidFill>
                  <a:srgbClr val="FF0000"/>
                </a:solidFill>
              </a:rPr>
              <a:t>resources</a:t>
            </a:r>
            <a:endParaRPr lang="da-DK" sz="2800" b="1" dirty="0">
              <a:solidFill>
                <a:srgbClr val="FF0000"/>
              </a:solidFill>
            </a:endParaRPr>
          </a:p>
          <a:p>
            <a:endParaRPr lang="da-DK" sz="2800" b="1" dirty="0"/>
          </a:p>
        </p:txBody>
      </p:sp>
      <p:sp>
        <p:nvSpPr>
          <p:cNvPr id="5" name="Tekstboks 4"/>
          <p:cNvSpPr txBox="1"/>
          <p:nvPr/>
        </p:nvSpPr>
        <p:spPr>
          <a:xfrm>
            <a:off x="5940152" y="2348880"/>
            <a:ext cx="2134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b="1" dirty="0">
                <a:solidFill>
                  <a:srgbClr val="009900"/>
                </a:solidFill>
              </a:rPr>
              <a:t>-21yrs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1835696" y="260648"/>
            <a:ext cx="56166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Denmark </a:t>
            </a:r>
            <a:r>
              <a:rPr lang="da-DK" sz="4000" dirty="0" err="1"/>
              <a:t>today</a:t>
            </a:r>
            <a:endParaRPr lang="da-DK" sz="4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2305447"/>
            <a:ext cx="8147248" cy="8640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</a:t>
            </a: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da-DK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</a:t>
            </a: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da-DK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</a:t>
            </a: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39752" y="5886400"/>
            <a:ext cx="4752528" cy="78296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assurance in dental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health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care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latin typeface="+mj-lt"/>
                <a:ea typeface="+mj-ea"/>
                <a:cs typeface="+mj-cs"/>
              </a:rPr>
              <a:t>Donabedian</a:t>
            </a:r>
            <a:r>
              <a:rPr lang="da-DK" sz="2000" dirty="0">
                <a:latin typeface="+mj-lt"/>
                <a:ea typeface="+mj-ea"/>
                <a:cs typeface="+mj-cs"/>
              </a:rPr>
              <a:t> A.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683568" y="3212976"/>
            <a:ext cx="2952328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Central </a:t>
            </a:r>
            <a:r>
              <a:rPr lang="da-DK" sz="2400" b="1" dirty="0" err="1"/>
              <a:t>clinics</a:t>
            </a:r>
            <a:endParaRPr lang="da-DK" sz="2400" b="1" dirty="0"/>
          </a:p>
          <a:p>
            <a:pPr algn="ctr"/>
            <a:r>
              <a:rPr lang="da-DK" sz="2400" b="1" dirty="0" err="1"/>
              <a:t>Lack</a:t>
            </a:r>
            <a:r>
              <a:rPr lang="da-DK" sz="2400" b="1" dirty="0"/>
              <a:t> of </a:t>
            </a:r>
            <a:r>
              <a:rPr lang="da-DK" sz="2400" b="1" dirty="0" err="1"/>
              <a:t>staff</a:t>
            </a:r>
            <a:endParaRPr lang="da-DK" sz="2400" b="1" dirty="0"/>
          </a:p>
          <a:p>
            <a:pPr algn="ctr"/>
            <a:r>
              <a:rPr lang="da-DK" sz="2400" b="1" dirty="0"/>
              <a:t>Insufficient </a:t>
            </a:r>
            <a:r>
              <a:rPr lang="da-DK" sz="2400" b="1" dirty="0" err="1"/>
              <a:t>resources</a:t>
            </a:r>
            <a:endParaRPr lang="da-DK" sz="24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907704" y="2348880"/>
            <a:ext cx="5832648" cy="9361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               =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4211960" y="3212976"/>
            <a:ext cx="144016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 err="1"/>
              <a:t>Extended</a:t>
            </a:r>
            <a:r>
              <a:rPr lang="da-DK" sz="2400" b="1" dirty="0"/>
              <a:t> </a:t>
            </a:r>
            <a:r>
              <a:rPr lang="da-DK" sz="2400" b="1" dirty="0" err="1"/>
              <a:t>recall</a:t>
            </a:r>
            <a:r>
              <a:rPr lang="da-DK" sz="2400" b="1" dirty="0"/>
              <a:t> intervals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6228184" y="3212976"/>
            <a:ext cx="2664296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2023: </a:t>
            </a:r>
            <a:r>
              <a:rPr lang="da-DK" sz="4000" b="1" dirty="0" err="1"/>
              <a:t>No</a:t>
            </a:r>
            <a:r>
              <a:rPr lang="da-DK" sz="4000" b="1" dirty="0"/>
              <a:t> </a:t>
            </a:r>
            <a:r>
              <a:rPr lang="da-DK" sz="3200" b="1" dirty="0" err="1"/>
              <a:t>improvements</a:t>
            </a:r>
            <a:endParaRPr lang="da-D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39752" y="5886400"/>
            <a:ext cx="4752528" cy="78296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assurance in dental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health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care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latin typeface="+mj-lt"/>
                <a:ea typeface="+mj-ea"/>
                <a:cs typeface="+mj-cs"/>
              </a:rPr>
              <a:t>Donabedian</a:t>
            </a:r>
            <a:r>
              <a:rPr lang="da-DK" sz="2000" dirty="0">
                <a:latin typeface="+mj-lt"/>
                <a:ea typeface="+mj-ea"/>
                <a:cs typeface="+mj-cs"/>
              </a:rPr>
              <a:t> A.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835696" y="260648"/>
            <a:ext cx="56166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The </a:t>
            </a:r>
            <a:r>
              <a:rPr lang="da-DK" sz="4000" dirty="0" err="1"/>
              <a:t>Netherlands</a:t>
            </a:r>
            <a:r>
              <a:rPr lang="da-DK" sz="4000" dirty="0"/>
              <a:t> </a:t>
            </a:r>
            <a:r>
              <a:rPr lang="da-DK" sz="4000" dirty="0" err="1"/>
              <a:t>today</a:t>
            </a:r>
            <a:endParaRPr lang="da-DK" sz="4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2305447"/>
            <a:ext cx="8147248" cy="8640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</a:t>
            </a: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da-DK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</a:t>
            </a: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da-DK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</a:t>
            </a: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162" t="9000" r="13270" b="41000"/>
          <a:stretch>
            <a:fillRect/>
          </a:stretch>
        </p:blipFill>
        <p:spPr bwMode="auto">
          <a:xfrm>
            <a:off x="827584" y="27384"/>
            <a:ext cx="7488832" cy="67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boks 6"/>
          <p:cNvSpPr txBox="1"/>
          <p:nvPr/>
        </p:nvSpPr>
        <p:spPr>
          <a:xfrm>
            <a:off x="7308304" y="3140968"/>
            <a:ext cx="320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>
                <a:solidFill>
                  <a:srgbClr val="FF3399"/>
                </a:solidFill>
              </a:rPr>
              <a:t>.</a:t>
            </a:r>
          </a:p>
        </p:txBody>
      </p:sp>
      <p:sp>
        <p:nvSpPr>
          <p:cNvPr id="11" name="Rektangel 10"/>
          <p:cNvSpPr/>
          <p:nvPr/>
        </p:nvSpPr>
        <p:spPr>
          <a:xfrm>
            <a:off x="467544" y="0"/>
            <a:ext cx="7920880" cy="32849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Picture 2" descr="Voorzitter van het Ivoren Kruis Albert Feilzer: “Ik wil cariës de wereld uit helpen”"/>
          <p:cNvPicPr>
            <a:picLocks noChangeAspect="1" noChangeArrowheads="1"/>
          </p:cNvPicPr>
          <p:nvPr/>
        </p:nvPicPr>
        <p:blipFill>
          <a:blip r:embed="rId4" cstate="print"/>
          <a:srcRect l="36486" t="-2488" r="7057" b="18979"/>
          <a:stretch>
            <a:fillRect/>
          </a:stretch>
        </p:blipFill>
        <p:spPr bwMode="auto">
          <a:xfrm>
            <a:off x="1979712" y="404664"/>
            <a:ext cx="1728192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val billedforklaring 12"/>
          <p:cNvSpPr/>
          <p:nvPr/>
        </p:nvSpPr>
        <p:spPr>
          <a:xfrm>
            <a:off x="4067944" y="188640"/>
            <a:ext cx="4608512" cy="1944216"/>
          </a:xfrm>
          <a:prstGeom prst="wedgeEllipseCallout">
            <a:avLst>
              <a:gd name="adj1" fmla="val -59717"/>
              <a:gd name="adj2" fmla="val -8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/>
              <a:t>“Ik wil cariës de wereld uit helpen”</a:t>
            </a:r>
          </a:p>
          <a:p>
            <a:r>
              <a:rPr lang="nl-NL" sz="1600" dirty="0">
                <a:solidFill>
                  <a:schemeClr val="tx1"/>
                </a:solidFill>
              </a:rPr>
              <a:t>Interview Dental Tribune April 2023</a:t>
            </a:r>
            <a:endParaRPr lang="da-DK" sz="1600" dirty="0">
              <a:solidFill>
                <a:schemeClr val="tx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27584" y="2420888"/>
            <a:ext cx="2592288" cy="864096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</a:t>
            </a:r>
            <a:endParaRPr kumimoji="0" lang="da-DK" sz="4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3618419" y="2420888"/>
            <a:ext cx="1817677" cy="76944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da-DK" sz="4400" b="1" dirty="0">
                <a:solidFill>
                  <a:srgbClr val="009900"/>
                </a:solidFill>
              </a:rPr>
              <a:t>NOCTP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724128" y="2132856"/>
            <a:ext cx="2664296" cy="864096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</a:t>
            </a:r>
            <a:endParaRPr kumimoji="0" lang="da-DK" sz="7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611560" y="2348880"/>
            <a:ext cx="7920880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 err="1">
                <a:solidFill>
                  <a:schemeClr val="bg1"/>
                </a:solidFill>
              </a:rPr>
              <a:t>Good</a:t>
            </a:r>
            <a:r>
              <a:rPr lang="da-DK" sz="4400" b="1" dirty="0">
                <a:solidFill>
                  <a:schemeClr val="bg1"/>
                </a:solidFill>
              </a:rPr>
              <a:t> </a:t>
            </a:r>
            <a:r>
              <a:rPr lang="da-DK" sz="4400" b="1" dirty="0" err="1">
                <a:solidFill>
                  <a:schemeClr val="bg1"/>
                </a:solidFill>
              </a:rPr>
              <a:t>luck</a:t>
            </a:r>
            <a:endParaRPr lang="da-DK" sz="4400" b="1" dirty="0">
              <a:solidFill>
                <a:schemeClr val="bg1"/>
              </a:solidFill>
            </a:endParaRPr>
          </a:p>
        </p:txBody>
      </p:sp>
      <p:sp>
        <p:nvSpPr>
          <p:cNvPr id="20" name="Tekstboks 19"/>
          <p:cNvSpPr txBox="1"/>
          <p:nvPr/>
        </p:nvSpPr>
        <p:spPr>
          <a:xfrm>
            <a:off x="683568" y="2420888"/>
            <a:ext cx="7920880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 err="1">
                <a:solidFill>
                  <a:schemeClr val="bg1"/>
                </a:solidFill>
              </a:rPr>
              <a:t>Thank</a:t>
            </a:r>
            <a:r>
              <a:rPr lang="da-DK" sz="4400" b="1" dirty="0">
                <a:solidFill>
                  <a:schemeClr val="bg1"/>
                </a:solidFill>
              </a:rPr>
              <a:t> </a:t>
            </a:r>
            <a:r>
              <a:rPr lang="da-DK" sz="4400" b="1" dirty="0" err="1">
                <a:solidFill>
                  <a:schemeClr val="bg1"/>
                </a:solidFill>
              </a:rPr>
              <a:t>you</a:t>
            </a:r>
            <a:r>
              <a:rPr lang="da-DK" sz="4400" b="1" dirty="0">
                <a:solidFill>
                  <a:schemeClr val="bg1"/>
                </a:solidFill>
              </a:rPr>
              <a:t> for </a:t>
            </a:r>
            <a:r>
              <a:rPr lang="da-DK" sz="4400" b="1" dirty="0" err="1">
                <a:solidFill>
                  <a:schemeClr val="bg1"/>
                </a:solidFill>
              </a:rPr>
              <a:t>your</a:t>
            </a:r>
            <a:r>
              <a:rPr lang="da-DK" sz="4400" b="1" dirty="0">
                <a:solidFill>
                  <a:schemeClr val="bg1"/>
                </a:solidFill>
              </a:rPr>
              <a:t>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8" grpId="1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604" t="485" r="1900" b="51983"/>
          <a:stretch>
            <a:fillRect/>
          </a:stretch>
        </p:blipFill>
        <p:spPr bwMode="auto">
          <a:xfrm>
            <a:off x="0" y="0"/>
            <a:ext cx="9289032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boks 2"/>
          <p:cNvSpPr txBox="1"/>
          <p:nvPr/>
        </p:nvSpPr>
        <p:spPr>
          <a:xfrm>
            <a:off x="179512" y="6228601"/>
            <a:ext cx="90364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3200" dirty="0"/>
              <a:t>Dental fluorosis:  Thylstrup–Fejerskov Index, 1978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0" y="5661248"/>
            <a:ext cx="9324528" cy="136815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Rational use of fluorides in caries prevention      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concept based on possible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cariostatic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mechanisms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Fejerskov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Thylstrup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A, Larsen MJ,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Odontol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Scand 1981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5695508"/>
            <a:ext cx="8568952" cy="12618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3200" b="1" dirty="0"/>
              <a:t>1981: </a:t>
            </a:r>
            <a:r>
              <a:rPr lang="da-DK" sz="3200" b="1" dirty="0" err="1"/>
              <a:t>Thylstrup</a:t>
            </a:r>
            <a:r>
              <a:rPr lang="da-DK" sz="3200" b="1" dirty="0"/>
              <a:t> </a:t>
            </a:r>
            <a:r>
              <a:rPr lang="da-DK" sz="3200" b="1" dirty="0" err="1"/>
              <a:t>becomes</a:t>
            </a:r>
            <a:r>
              <a:rPr lang="da-DK" sz="3200" b="1" dirty="0"/>
              <a:t> Professor at the                                       </a:t>
            </a:r>
            <a:r>
              <a:rPr lang="da-DK" sz="3200" b="1" dirty="0" err="1"/>
              <a:t>Dep</a:t>
            </a:r>
            <a:r>
              <a:rPr lang="da-DK" sz="3200" b="1" dirty="0"/>
              <a:t>. of </a:t>
            </a:r>
            <a:r>
              <a:rPr lang="da-DK" sz="3200" b="1" dirty="0" err="1"/>
              <a:t>Cariology</a:t>
            </a:r>
            <a:r>
              <a:rPr lang="da-DK" sz="3200" b="1" dirty="0"/>
              <a:t>, </a:t>
            </a:r>
            <a:r>
              <a:rPr lang="da-DK" sz="3200" b="1" dirty="0" err="1"/>
              <a:t>Uni</a:t>
            </a:r>
            <a:r>
              <a:rPr lang="da-DK" sz="3200" b="1" dirty="0"/>
              <a:t>. of Copenhagen</a:t>
            </a:r>
          </a:p>
          <a:p>
            <a:pPr algn="ctr">
              <a:spcBef>
                <a:spcPct val="50000"/>
              </a:spcBef>
            </a:pPr>
            <a:endParaRPr lang="da-DK" sz="800" b="1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3528" y="5661248"/>
            <a:ext cx="864096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3200" b="1" dirty="0"/>
              <a:t>1981: </a:t>
            </a:r>
            <a:r>
              <a:rPr lang="da-DK" sz="3200" b="1" dirty="0" err="1"/>
              <a:t>Thylstrup</a:t>
            </a:r>
            <a:r>
              <a:rPr lang="da-DK" sz="3200" b="1" dirty="0"/>
              <a:t> is </a:t>
            </a:r>
            <a:r>
              <a:rPr lang="da-DK" sz="3200" b="1" dirty="0" err="1"/>
              <a:t>invited</a:t>
            </a:r>
            <a:r>
              <a:rPr lang="da-DK" sz="3200" b="1" dirty="0"/>
              <a:t> by the </a:t>
            </a:r>
            <a:r>
              <a:rPr lang="da-DK" sz="3200" b="1" dirty="0" err="1"/>
              <a:t>Chief</a:t>
            </a:r>
            <a:r>
              <a:rPr lang="da-DK" sz="3200" b="1" dirty="0"/>
              <a:t> dentist    MEC Christiansen to the Nexø </a:t>
            </a:r>
            <a:r>
              <a:rPr lang="da-DK" sz="3200" b="1" dirty="0" err="1"/>
              <a:t>Clinic</a:t>
            </a:r>
            <a:endParaRPr lang="da-DK" sz="3200" b="1" dirty="0"/>
          </a:p>
        </p:txBody>
      </p:sp>
      <p:sp>
        <p:nvSpPr>
          <p:cNvPr id="7" name="Oval billedforklaring 6"/>
          <p:cNvSpPr/>
          <p:nvPr/>
        </p:nvSpPr>
        <p:spPr>
          <a:xfrm>
            <a:off x="3275856" y="188640"/>
            <a:ext cx="2592288" cy="1296144"/>
          </a:xfrm>
          <a:prstGeom prst="wedgeEllipseCallout">
            <a:avLst>
              <a:gd name="adj1" fmla="val -63237"/>
              <a:gd name="adj2" fmla="val 231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err="1"/>
              <a:t>Thylstrup</a:t>
            </a:r>
            <a:endParaRPr lang="da-DK" sz="3200" dirty="0"/>
          </a:p>
        </p:txBody>
      </p:sp>
      <p:sp>
        <p:nvSpPr>
          <p:cNvPr id="8" name="Oval billedforklaring 7"/>
          <p:cNvSpPr/>
          <p:nvPr/>
        </p:nvSpPr>
        <p:spPr>
          <a:xfrm>
            <a:off x="6300192" y="341040"/>
            <a:ext cx="2592288" cy="1296144"/>
          </a:xfrm>
          <a:prstGeom prst="wedgeEllipseCallout">
            <a:avLst>
              <a:gd name="adj1" fmla="val 181"/>
              <a:gd name="adj2" fmla="val 67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err="1"/>
              <a:t>Fejerskov</a:t>
            </a:r>
            <a:endParaRPr lang="da-DK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uger\Documents\My Pictures\ORCA Prize\001.bmp"/>
          <p:cNvPicPr>
            <a:picLocks noChangeAspect="1" noChangeArrowheads="1"/>
          </p:cNvPicPr>
          <p:nvPr/>
        </p:nvPicPr>
        <p:blipFill>
          <a:blip r:embed="rId2" cstate="print"/>
          <a:srcRect r="61089" b="70336"/>
          <a:stretch>
            <a:fillRect/>
          </a:stretch>
        </p:blipFill>
        <p:spPr bwMode="auto">
          <a:xfrm>
            <a:off x="1403648" y="27384"/>
            <a:ext cx="6300192" cy="6858000"/>
          </a:xfrm>
          <a:prstGeom prst="rect">
            <a:avLst/>
          </a:prstGeom>
          <a:noFill/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216024" y="5445224"/>
            <a:ext cx="8676456" cy="108012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endParaRPr lang="da-DK" sz="1000" b="1" dirty="0"/>
          </a:p>
          <a:p>
            <a:pPr algn="ctr"/>
            <a:r>
              <a:rPr lang="da-DK" sz="3200" b="1" dirty="0"/>
              <a:t>1981: ”</a:t>
            </a:r>
            <a:r>
              <a:rPr lang="da-DK" sz="3200" b="1" dirty="0" err="1"/>
              <a:t>You</a:t>
            </a:r>
            <a:r>
              <a:rPr lang="da-DK" sz="3200" b="1" dirty="0"/>
              <a:t> </a:t>
            </a:r>
            <a:r>
              <a:rPr lang="da-DK" sz="3200" b="1" dirty="0" err="1"/>
              <a:t>drill</a:t>
            </a:r>
            <a:r>
              <a:rPr lang="da-DK" sz="3200" b="1" dirty="0"/>
              <a:t> </a:t>
            </a:r>
            <a:r>
              <a:rPr lang="da-DK" sz="3200" b="1" dirty="0" err="1"/>
              <a:t>too</a:t>
            </a:r>
            <a:r>
              <a:rPr lang="da-DK" sz="3200" b="1" dirty="0"/>
              <a:t> </a:t>
            </a:r>
            <a:r>
              <a:rPr lang="da-DK" sz="3200" b="1" dirty="0" err="1"/>
              <a:t>much</a:t>
            </a:r>
            <a:r>
              <a:rPr lang="da-DK" sz="3200" b="1" dirty="0"/>
              <a:t> and </a:t>
            </a:r>
            <a:r>
              <a:rPr lang="da-DK" sz="3200" b="1" dirty="0" err="1"/>
              <a:t>too</a:t>
            </a:r>
            <a:r>
              <a:rPr lang="da-DK" sz="3200" b="1" dirty="0"/>
              <a:t> </a:t>
            </a:r>
            <a:r>
              <a:rPr lang="da-DK" sz="3200" b="1" dirty="0" err="1"/>
              <a:t>early</a:t>
            </a:r>
            <a:r>
              <a:rPr lang="da-DK" sz="3200" b="1" dirty="0"/>
              <a:t>”</a:t>
            </a:r>
          </a:p>
          <a:p>
            <a:pPr algn="ctr"/>
            <a:r>
              <a:rPr lang="da-DK" sz="3200" b="1" dirty="0"/>
              <a:t> </a:t>
            </a:r>
            <a:endParaRPr lang="da-DK" sz="3200" b="1" dirty="0">
              <a:latin typeface="+mn-lt"/>
            </a:endParaRP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208087" y="5445224"/>
            <a:ext cx="8676456" cy="108012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endParaRPr lang="da-DK" sz="1000" b="1" dirty="0"/>
          </a:p>
          <a:p>
            <a:pPr algn="ctr"/>
            <a:r>
              <a:rPr lang="da-DK" sz="3200" b="1" dirty="0" err="1"/>
              <a:t>This</a:t>
            </a:r>
            <a:r>
              <a:rPr lang="da-DK" sz="3200" b="1" dirty="0"/>
              <a:t> </a:t>
            </a:r>
            <a:r>
              <a:rPr lang="da-DK" sz="3200" b="1" dirty="0" err="1"/>
              <a:t>was</a:t>
            </a:r>
            <a:r>
              <a:rPr lang="da-DK" sz="3200" b="1" dirty="0"/>
              <a:t> the </a:t>
            </a:r>
            <a:r>
              <a:rPr lang="da-DK" sz="3200" b="1" dirty="0" err="1"/>
              <a:t>beginning</a:t>
            </a:r>
            <a:r>
              <a:rPr lang="da-DK" sz="3200" b="1" dirty="0"/>
              <a:t> of a </a:t>
            </a:r>
            <a:r>
              <a:rPr lang="da-DK" sz="3200" b="1" dirty="0" err="1"/>
              <a:t>process</a:t>
            </a:r>
            <a:r>
              <a:rPr lang="da-DK" sz="3200" b="1" dirty="0"/>
              <a:t> of innovation</a:t>
            </a:r>
          </a:p>
          <a:p>
            <a:pPr algn="ctr"/>
            <a:endParaRPr lang="da-DK" sz="3200" b="1" dirty="0"/>
          </a:p>
          <a:p>
            <a:pPr algn="ctr"/>
            <a:r>
              <a:rPr lang="da-DK" sz="3200" b="1" dirty="0"/>
              <a:t> </a:t>
            </a:r>
            <a:endParaRPr lang="da-DK" sz="3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6" name="Picture 2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3600400" cy="39604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2411760" y="332656"/>
            <a:ext cx="43924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da-DK" sz="3200" b="1" dirty="0">
                <a:latin typeface="+mn-lt"/>
              </a:rPr>
              <a:t>The banding studies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72008" y="5631135"/>
            <a:ext cx="932452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400" i="1" dirty="0"/>
              <a:t>In </a:t>
            </a:r>
            <a:r>
              <a:rPr lang="da-DK" sz="2400" i="1" dirty="0" err="1"/>
              <a:t>vivo</a:t>
            </a:r>
            <a:r>
              <a:rPr lang="da-DK" sz="2400" dirty="0"/>
              <a:t> Caries </a:t>
            </a:r>
            <a:r>
              <a:rPr lang="da-DK" sz="2400" dirty="0" err="1"/>
              <a:t>Models---</a:t>
            </a:r>
            <a:r>
              <a:rPr lang="da-DK" sz="2400" dirty="0"/>
              <a:t> </a:t>
            </a:r>
            <a:r>
              <a:rPr lang="da-DK" sz="2400" dirty="0" err="1"/>
              <a:t>Mechanisms</a:t>
            </a:r>
            <a:r>
              <a:rPr lang="da-DK" sz="2400" dirty="0"/>
              <a:t> for Caries Initiation and </a:t>
            </a:r>
            <a:r>
              <a:rPr lang="da-DK" sz="2400" dirty="0" err="1"/>
              <a:t>Arrestment</a:t>
            </a:r>
            <a:endParaRPr lang="da-DK" sz="2400" dirty="0"/>
          </a:p>
          <a:p>
            <a:pPr algn="ctr">
              <a:spcBef>
                <a:spcPct val="50000"/>
              </a:spcBef>
            </a:pPr>
            <a:r>
              <a:rPr lang="da-DK" sz="2000" b="1" dirty="0"/>
              <a:t>            A </a:t>
            </a:r>
            <a:r>
              <a:rPr lang="da-DK" sz="2000" b="1" dirty="0" err="1"/>
              <a:t>Thylstrup</a:t>
            </a:r>
            <a:r>
              <a:rPr lang="da-DK" sz="2000" b="1" dirty="0"/>
              <a:t>, C Bruun, L Holmen    </a:t>
            </a:r>
            <a:r>
              <a:rPr lang="da-DK" i="1" dirty="0" err="1"/>
              <a:t>Adv</a:t>
            </a:r>
            <a:r>
              <a:rPr lang="da-DK" i="1" dirty="0"/>
              <a:t> Dent Res 8(2):144-157, July,1994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7F50718F6364485F0252091878FAF" ma:contentTypeVersion="16" ma:contentTypeDescription="Een nieuw document maken." ma:contentTypeScope="" ma:versionID="95999a7c25b8ecd22c17f92c17b7f4bd">
  <xsd:schema xmlns:xsd="http://www.w3.org/2001/XMLSchema" xmlns:xs="http://www.w3.org/2001/XMLSchema" xmlns:p="http://schemas.microsoft.com/office/2006/metadata/properties" xmlns:ns2="563183f3-7feb-4363-a778-6a6c41eeb982" xmlns:ns3="fc63e09b-4a25-45db-8629-9d429e079993" targetNamespace="http://schemas.microsoft.com/office/2006/metadata/properties" ma:root="true" ma:fieldsID="3c1893ed5a9234a746a09bf6d0382598" ns2:_="" ns3:_="">
    <xsd:import namespace="563183f3-7feb-4363-a778-6a6c41eeb982"/>
    <xsd:import namespace="fc63e09b-4a25-45db-8629-9d429e0799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183f3-7feb-4363-a778-6a6c41eeb9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1ab9d42-6759-4a8e-ad00-60f99c33d9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3e09b-4a25-45db-8629-9d429e07999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7c31cc2-a13e-40e5-af22-7768e2c1b58e}" ma:internalName="TaxCatchAll" ma:showField="CatchAllData" ma:web="fc63e09b-4a25-45db-8629-9d429e0799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67558E-868F-463F-912B-C268331BF6C9}"/>
</file>

<file path=customXml/itemProps2.xml><?xml version="1.0" encoding="utf-8"?>
<ds:datastoreItem xmlns:ds="http://schemas.openxmlformats.org/officeDocument/2006/customXml" ds:itemID="{A341BC74-C56A-4E05-A819-0AA6BCD48BD2}"/>
</file>

<file path=docProps/app.xml><?xml version="1.0" encoding="utf-8"?>
<Properties xmlns="http://schemas.openxmlformats.org/officeDocument/2006/extended-properties" xmlns:vt="http://schemas.openxmlformats.org/officeDocument/2006/docPropsVTypes">
  <TotalTime>6972</TotalTime>
  <Words>1586</Words>
  <Application>Microsoft Office PowerPoint</Application>
  <PresentationFormat>Diavoorstelling (4:3)</PresentationFormat>
  <Paragraphs>403</Paragraphs>
  <Slides>68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3" baseType="lpstr">
      <vt:lpstr>Arial</vt:lpstr>
      <vt:lpstr>Calibri</vt:lpstr>
      <vt:lpstr>Constantia</vt:lpstr>
      <vt:lpstr>Times New Roman</vt:lpstr>
      <vt:lpstr>Kontortema</vt:lpstr>
      <vt:lpstr>Thank you so much</vt:lpstr>
      <vt:lpstr>What I will tell you today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Nexø in the Netherlands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Netherlands 2024</dc:title>
  <dc:creator>Bruger1</dc:creator>
  <cp:lastModifiedBy>Anya Vos</cp:lastModifiedBy>
  <cp:revision>679</cp:revision>
  <dcterms:created xsi:type="dcterms:W3CDTF">2023-07-27T10:56:15Z</dcterms:created>
  <dcterms:modified xsi:type="dcterms:W3CDTF">2024-04-17T08:44:59Z</dcterms:modified>
</cp:coreProperties>
</file>